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7"/>
  </p:notesMasterIdLst>
  <p:sldIdLst>
    <p:sldId id="347" r:id="rId2"/>
    <p:sldId id="315" r:id="rId3"/>
    <p:sldId id="279" r:id="rId4"/>
    <p:sldId id="348" r:id="rId5"/>
    <p:sldId id="428" r:id="rId6"/>
    <p:sldId id="430" r:id="rId7"/>
    <p:sldId id="429" r:id="rId8"/>
    <p:sldId id="367" r:id="rId9"/>
    <p:sldId id="431" r:id="rId10"/>
    <p:sldId id="432" r:id="rId11"/>
    <p:sldId id="368" r:id="rId12"/>
    <p:sldId id="433" r:id="rId13"/>
    <p:sldId id="369" r:id="rId14"/>
    <p:sldId id="434" r:id="rId15"/>
    <p:sldId id="375" r:id="rId16"/>
    <p:sldId id="436" r:id="rId17"/>
    <p:sldId id="435" r:id="rId18"/>
    <p:sldId id="437" r:id="rId19"/>
    <p:sldId id="374" r:id="rId20"/>
    <p:sldId id="440" r:id="rId21"/>
    <p:sldId id="370" r:id="rId22"/>
    <p:sldId id="442" r:id="rId23"/>
    <p:sldId id="441" r:id="rId24"/>
    <p:sldId id="443" r:id="rId25"/>
    <p:sldId id="373" r:id="rId26"/>
    <p:sldId id="445" r:id="rId27"/>
    <p:sldId id="444" r:id="rId28"/>
    <p:sldId id="371" r:id="rId29"/>
    <p:sldId id="447" r:id="rId30"/>
    <p:sldId id="446" r:id="rId31"/>
    <p:sldId id="448" r:id="rId32"/>
    <p:sldId id="372" r:id="rId33"/>
    <p:sldId id="449" r:id="rId34"/>
    <p:sldId id="450" r:id="rId35"/>
    <p:sldId id="451" r:id="rId36"/>
    <p:sldId id="350" r:id="rId37"/>
    <p:sldId id="454" r:id="rId38"/>
    <p:sldId id="453" r:id="rId39"/>
    <p:sldId id="452" r:id="rId40"/>
    <p:sldId id="349" r:id="rId41"/>
    <p:sldId id="351" r:id="rId42"/>
    <p:sldId id="456" r:id="rId43"/>
    <p:sldId id="427" r:id="rId44"/>
    <p:sldId id="316" r:id="rId45"/>
    <p:sldId id="342" r:id="rId4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0066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0" autoAdjust="0"/>
    <p:restoredTop sz="94660"/>
  </p:normalViewPr>
  <p:slideViewPr>
    <p:cSldViewPr>
      <p:cViewPr varScale="1">
        <p:scale>
          <a:sx n="83" d="100"/>
          <a:sy n="83" d="100"/>
        </p:scale>
        <p:origin x="1631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8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6D14F-CF22-421C-845A-5A75F48CD451}" type="datetimeFigureOut">
              <a:rPr lang="fr-FR" smtClean="0"/>
              <a:pPr/>
              <a:t>09/03/2026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F3929-4905-4F03-9D7D-621D6AB9C7B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428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CF3929-4905-4F03-9D7D-621D6AB9C7B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277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56708-8E61-443A-A2AB-2A84EB296950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6A784-CEE7-441D-981F-138D0C31DF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0A412-76F9-43FB-8DBB-893977F8EAF1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D028B-9628-4910-A2E5-09FA4BC2418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2CD8D-D40E-4238-97F3-8DE39B70B154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A8F91-CA37-436B-9658-2FFFC4B2DAD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D3BE4-BDEC-46C8-87FF-68D70F3314FF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21546-EE27-40EA-B517-0959B6234F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A7DCF-185F-40D7-BA92-C86F7A78DEBE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5C0A1-A75D-47C4-A04F-EA4AFDF89D1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B9645-BEFB-4F42-A843-9DCB2BA54656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8C4B-B4CF-43D6-BF6B-EB2E0E2994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2C188-7EDE-46FF-9C4B-51D9826D0FFA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F554B-5CC1-4C14-952D-AA8BA864F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64278-0BAD-41AC-9487-5F307073B714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B6DA9-E8C4-4FF5-91E5-044AFEC98B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F27-0EE0-4884-8C6F-C2E5FA78A54B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C4D58-4455-4EF0-AC87-46B4E5ADB3C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1DD62-F745-45FF-B79D-11C9EA195167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106B0-A388-4E53-B77A-9A93A49A85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F85D-9014-4629-8805-4EE36C907765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268F5-7179-405E-B90E-C8144CBDC8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A9CBD8"/>
            </a:gs>
            <a:gs pos="50000">
              <a:srgbClr val="CADEE6"/>
            </a:gs>
            <a:gs pos="100000">
              <a:srgbClr val="E5EE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785458-27F7-4C86-AADC-DDE82F6ECED8}" type="datetimeFigureOut">
              <a:rPr lang="fr-FR"/>
              <a:pPr>
                <a:defRPr/>
              </a:pPr>
              <a:t>09/03/2026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182547-5F7D-4930-9F2B-7D7596580E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wipe dir="d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60648"/>
            <a:ext cx="8352928" cy="6408712"/>
          </a:xfrm>
          <a:noFill/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 concours avait été lancé pour le texte national de la dictée 2026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Le texte qui vous a été présenté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est  celui proposé par </a:t>
            </a:r>
            <a:r>
              <a:rPr lang="fr-FR" sz="3600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3600" dirty="0"/>
              <a:t>              </a:t>
            </a:r>
            <a:r>
              <a:rPr lang="fr-FR" sz="4000" b="1" dirty="0"/>
              <a:t>Monsieur Gabriel Perrin</a:t>
            </a:r>
            <a:endParaRPr lang="fr-FR" sz="4800" dirty="0"/>
          </a:p>
          <a:p>
            <a:pPr marL="0" indent="0">
              <a:lnSpc>
                <a:spcPts val="4800"/>
              </a:lnSpc>
              <a:spcBef>
                <a:spcPts val="0"/>
              </a:spcBef>
              <a:buNone/>
            </a:pPr>
            <a:r>
              <a:rPr lang="fr-FR" sz="4000" b="1" dirty="0"/>
              <a:t>          Membre de l'association </a:t>
            </a:r>
          </a:p>
          <a:p>
            <a:pPr marL="0" indent="0">
              <a:lnSpc>
                <a:spcPts val="4800"/>
              </a:lnSpc>
              <a:spcBef>
                <a:spcPts val="0"/>
              </a:spcBef>
              <a:buNone/>
            </a:pPr>
            <a:r>
              <a:rPr lang="fr-FR" sz="4000" b="1" dirty="0"/>
              <a:t>       Défense de la langue française</a:t>
            </a:r>
            <a:endParaRPr lang="fr-FR" sz="4800" dirty="0"/>
          </a:p>
          <a:p>
            <a:endParaRPr lang="fr-FR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 pourrez, vous aussi, 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l’année prochaine concourir</a:t>
            </a:r>
            <a:r>
              <a:rPr lang="fr-FR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6950168"/>
      </p:ext>
    </p:extLst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404664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monte-en-l'air casse-cou (casse-cous)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 cambrioler le musée du Louvre</a:t>
            </a:r>
            <a:endParaRPr lang="fr-FR" sz="8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07504" y="2276872"/>
            <a:ext cx="8532440" cy="3261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38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b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monte-en-l'air</a:t>
            </a:r>
            <a:r>
              <a:rPr lang="fr-FR" sz="3200" b="1" spc="23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2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masculin</a:t>
            </a:r>
            <a:r>
              <a:rPr lang="fr-FR" sz="3200" spc="2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invariable,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traits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d’union,</a:t>
            </a:r>
            <a:r>
              <a:rPr lang="fr-FR" sz="3200" spc="2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cambrioleur.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26162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casse-cou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 et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invariables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chez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Larousse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variables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chez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Robert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(des casse-cous, des enfants casse-cou ou casse-cous).</a:t>
            </a:r>
          </a:p>
        </p:txBody>
      </p:sp>
    </p:spTree>
    <p:extLst>
      <p:ext uri="{BB962C8B-B14F-4D97-AF65-F5344CB8AC3E}">
        <p14:creationId xmlns:p14="http://schemas.microsoft.com/office/powerpoint/2010/main" val="34107065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77788" y="619527"/>
            <a:ext cx="838842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 crainte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les malfrats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s’étaient introduits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dans le bâtiment</a:t>
            </a:r>
            <a:endParaRPr lang="fr-FR" sz="96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77788" y="2132856"/>
            <a:ext cx="8532440" cy="3829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97485" lvl="0" indent="-342900">
              <a:lnSpc>
                <a:spcPct val="116000"/>
              </a:lnSpc>
              <a:spcBef>
                <a:spcPts val="5"/>
              </a:spcBef>
              <a:spcAft>
                <a:spcPts val="120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b="1" spc="-7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crainte</a:t>
            </a:r>
            <a:r>
              <a:rPr lang="fr-FR" sz="3200" b="1" spc="-7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peut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être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suivi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singulier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pluriel,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selon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sens.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Ici, sans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moindre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crainte.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Exemples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Robert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l’entrée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crainte</a:t>
            </a:r>
            <a:r>
              <a:rPr lang="fr-FR" sz="3200" spc="-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soyez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 crainte</a:t>
            </a:r>
            <a:r>
              <a:rPr lang="fr-FR" sz="3200" i="1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fr-FR" sz="3200" i="1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sujet</a:t>
            </a:r>
            <a:r>
              <a:rPr lang="fr-FR" sz="32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vous</a:t>
            </a:r>
            <a:r>
              <a:rPr lang="fr-FR" sz="3200" i="1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pouvez</a:t>
            </a:r>
            <a:r>
              <a:rPr lang="fr-FR" sz="32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parler</a:t>
            </a:r>
            <a:r>
              <a:rPr lang="fr-FR" sz="32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i="1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crainte.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450"/>
              </a:lnSpc>
              <a:spcBef>
                <a:spcPts val="235"/>
              </a:spcBef>
              <a:spcAft>
                <a:spcPts val="18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s'étaient introduits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pronominal</a:t>
            </a:r>
          </a:p>
          <a:p>
            <a:pPr marL="342900" lvl="0" indent="-342900">
              <a:lnSpc>
                <a:spcPts val="1450"/>
              </a:lnSpc>
              <a:spcBef>
                <a:spcPts val="235"/>
              </a:spcBef>
              <a:spcAft>
                <a:spcPts val="18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s’introduire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plus-que-parfait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l’indicatif.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5484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77788" y="619527"/>
            <a:ext cx="838842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 moyen d’un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camion élévateur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 nacelle et de banales </a:t>
            </a:r>
            <a:r>
              <a:rPr lang="fr-FR" sz="3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pinces-monseigneur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fr-FR" sz="96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2385495"/>
            <a:ext cx="8532440" cy="3852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camion</a:t>
            </a:r>
            <a:r>
              <a:rPr lang="fr-FR" sz="3200" b="1" spc="-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élévateur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d’union.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Robert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chariot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élévateur.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Larousse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nacelle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élévatrice.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5969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pinces-monseigneur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pince-monseigneur au singulier ; à l’entrée monseigneur de Robert, et à l’entrée pince de Larousse. Levier court pour forcer les serrures et les portes.</a:t>
            </a:r>
          </a:p>
        </p:txBody>
      </p:sp>
    </p:spTree>
    <p:extLst>
      <p:ext uri="{BB962C8B-B14F-4D97-AF65-F5344CB8AC3E}">
        <p14:creationId xmlns:p14="http://schemas.microsoft.com/office/powerpoint/2010/main" val="31737852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4194" y="631751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Là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disqueuse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main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endParaRPr lang="fr-FR" sz="5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284194" y="1772816"/>
            <a:ext cx="8532440" cy="4742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là</a:t>
            </a:r>
            <a:r>
              <a:rPr lang="fr-FR" sz="32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adverbe,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indique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langage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soutenu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lieu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autre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celui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où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l’on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trouve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60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(par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opposition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ici).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59385" lvl="0" indent="-342900" algn="just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b="1" spc="-6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</a:t>
            </a:r>
            <a:r>
              <a:rPr lang="fr-FR" sz="3200" b="1" spc="-4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expression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s.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Larousse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prendre</a:t>
            </a:r>
            <a:r>
              <a:rPr lang="fr-FR" sz="3200" i="1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i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Robert, à l’entrée main, B,3 :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main, ou entre les mains ; avoir des papiers importants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</a:t>
            </a:r>
            <a:r>
              <a:rPr lang="fr-FR" sz="3200" i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i="1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livre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fr-FR" sz="3200" i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i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</a:t>
            </a:r>
            <a:r>
              <a:rPr lang="fr-FR" sz="3200" i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i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clés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main.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04371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4194" y="77754"/>
            <a:ext cx="853244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l’un d’eux avait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tronçonné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la vitrine blindée qui exposait les joyaux et les pierreries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convoités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fr-FR" sz="5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07504" y="1700808"/>
            <a:ext cx="8532440" cy="4931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tronçonné</a:t>
            </a:r>
            <a:r>
              <a:rPr lang="fr-FR" sz="3200" b="1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règle</a:t>
            </a:r>
            <a:r>
              <a:rPr lang="fr-FR" sz="3200" spc="1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cédille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placée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sous</a:t>
            </a:r>
            <a:r>
              <a:rPr lang="fr-FR" sz="3200" spc="1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lettre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fr-FR" sz="32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suivie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</a:t>
            </a:r>
            <a:r>
              <a:rPr lang="fr-FR" sz="3200" spc="1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voyelles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a,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o,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u,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 algn="just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indiquer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qu’elle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doit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être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prononcée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(façade).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6365" lvl="0" indent="-342900">
              <a:lnSpc>
                <a:spcPct val="116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convoités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quand un adjectif se rapporte à deux ou plusieurs noms de genres différents, il se met au masculin pluriel. Exemples :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l’ordre et l’utilité publics ne peuvent être le fruit du crime ; une robe et un voile blancs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528120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6941" y="673219"/>
            <a:ext cx="8532440" cy="6920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6350" indent="447675" algn="just"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eût dit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39977" y="1939553"/>
            <a:ext cx="8532440" cy="2324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32080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 eût dit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plus que parfait du subjonctif à valeur de conditionnel seconde forme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(conditionnel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passé,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aurait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dit).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Marque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fait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imaginaire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concernant le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passé.</a:t>
            </a:r>
          </a:p>
        </p:txBody>
      </p:sp>
    </p:spTree>
    <p:extLst>
      <p:ext uri="{BB962C8B-B14F-4D97-AF65-F5344CB8AC3E}">
        <p14:creationId xmlns:p14="http://schemas.microsoft.com/office/powerpoint/2010/main" val="248443556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357876"/>
            <a:ext cx="8532440" cy="6920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6350" indent="447675" algn="just"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George Clooney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1065901"/>
            <a:ext cx="8532440" cy="5722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26670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George Clooney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acteur et cinéaste américain révélé par la série télévisée Urgences, et en 2001, le film culte </a:t>
            </a:r>
            <a:r>
              <a:rPr lang="fr-FR" sz="3200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Ocean’s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Eleven, dans lequel une équipe de voleurs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 cambrioler le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coffre-fort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 casino de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Vegas. À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noter l’absence de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 prénom George, à l’instar des prénoms britanniques des rois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Grande-Bretagne et d’Irlande, George Ier, II, III, IV, V, VI. Dictionnaires des noms propres Larousse et Robert.</a:t>
            </a:r>
          </a:p>
        </p:txBody>
      </p:sp>
    </p:spTree>
    <p:extLst>
      <p:ext uri="{BB962C8B-B14F-4D97-AF65-F5344CB8AC3E}">
        <p14:creationId xmlns:p14="http://schemas.microsoft.com/office/powerpoint/2010/main" val="3479652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6941" y="354671"/>
            <a:ext cx="8532440" cy="13291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6350" indent="447675" algn="just"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faîte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sa renommée, faisant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détoner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un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coffre-fort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39977" y="1939553"/>
            <a:ext cx="8532440" cy="3934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84455" lvl="0" indent="-342900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faîte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sommet ; avec l’accent circonflexe en orthographe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traditionnelle, et sans l’accent en orthographe réformée.</a:t>
            </a:r>
          </a:p>
          <a:p>
            <a:pPr marL="342900" marR="25400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détoner</a:t>
            </a:r>
            <a:r>
              <a:rPr lang="fr-FR" sz="3200" b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exploser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bruit,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seul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n.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Détonner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signifiant sortir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 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ton.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coffre-fort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 le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d’union,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contrairement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château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fort.</a:t>
            </a:r>
          </a:p>
        </p:txBody>
      </p:sp>
    </p:spTree>
    <p:extLst>
      <p:ext uri="{BB962C8B-B14F-4D97-AF65-F5344CB8AC3E}">
        <p14:creationId xmlns:p14="http://schemas.microsoft.com/office/powerpoint/2010/main" val="4245481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26941" y="673219"/>
            <a:ext cx="8532440" cy="69204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6350" indent="447675" algn="just"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dégustant une tasse de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cappuccino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39977" y="1939553"/>
            <a:ext cx="8532440" cy="1758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810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cappuccino</a:t>
            </a:r>
            <a:r>
              <a:rPr lang="fr-FR" sz="3200" b="1" spc="-7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masculin,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café</a:t>
            </a:r>
            <a:r>
              <a:rPr lang="fr-FR" sz="3200" spc="-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noir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italien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nappé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crème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mousseuse.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 majuscule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(marque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 déposée),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p,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8510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5780" y="431448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</a:t>
            </a:r>
            <a:r>
              <a:rPr lang="fr-FR" sz="36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6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premiers</a:t>
            </a:r>
            <a:r>
              <a:rPr lang="fr-FR" sz="36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instants</a:t>
            </a:r>
            <a:r>
              <a:rPr lang="fr-FR" sz="3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hébétude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6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quelque</a:t>
            </a:r>
            <a:r>
              <a:rPr lang="fr-FR" sz="3600" spc="-3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interloqués</a:t>
            </a:r>
            <a:endParaRPr lang="fr-FR" sz="115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79512" y="1772816"/>
            <a:ext cx="8532440" cy="46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38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</a:t>
            </a:r>
            <a:r>
              <a:rPr lang="fr-FR" sz="3200" b="1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ici,</a:t>
            </a:r>
            <a:r>
              <a:rPr lang="fr-FR" sz="3200" spc="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préposition,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invariable.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Larousse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heure,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n’y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train.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hébétude</a:t>
            </a:r>
            <a:r>
              <a:rPr lang="fr-FR" sz="3200" b="1" spc="4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stupeur,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sidération.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Quelque</a:t>
            </a:r>
            <a:r>
              <a:rPr lang="fr-FR" sz="32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interloqués</a:t>
            </a:r>
            <a:r>
              <a:rPr lang="fr-FR" sz="3200" b="1" spc="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quelque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ici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adverbe</a:t>
            </a:r>
            <a:r>
              <a:rPr lang="fr-FR" sz="3200" spc="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qualifiant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adjectif,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lequel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</a:t>
            </a:r>
            <a:r>
              <a:rPr lang="fr-FR" sz="3200" spc="2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s’accorde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sujet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postposé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(les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vigiles).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200" spc="2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Rochefoucauld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>
              <a:spcBef>
                <a:spcPts val="260"/>
              </a:spcBef>
              <a:spcAft>
                <a:spcPts val="0"/>
              </a:spcAft>
            </a:pP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quelque</a:t>
            </a:r>
            <a:r>
              <a:rPr lang="fr-FR" sz="3200" i="1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méchants</a:t>
            </a:r>
            <a:r>
              <a:rPr lang="fr-FR" sz="3200" i="1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fr-FR" sz="3200" i="1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soient</a:t>
            </a:r>
            <a:r>
              <a:rPr lang="fr-FR" sz="3200" i="1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i="1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hommes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...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473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Image 2" descr="logo 2013 transparen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949280"/>
            <a:ext cx="1908175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Rectangle 1"/>
          <p:cNvSpPr>
            <a:spLocks noChangeArrowheads="1"/>
          </p:cNvSpPr>
          <p:nvPr/>
        </p:nvSpPr>
        <p:spPr bwMode="auto">
          <a:xfrm>
            <a:off x="0" y="21471"/>
            <a:ext cx="914400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4000" b="1" dirty="0">
                <a:latin typeface="Calibri" pitchFamily="34" charset="0"/>
              </a:rPr>
              <a:t>Autocorrection :</a:t>
            </a:r>
          </a:p>
          <a:p>
            <a:pPr algn="ctr"/>
            <a:endParaRPr lang="fr-FR" sz="800" b="1" dirty="0">
              <a:latin typeface="Calibri" pitchFamily="34" charset="0"/>
            </a:endParaRP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Chaque participant aura à noter sur la copie </a:t>
            </a: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qui lui sera confiée les différences entre le texte </a:t>
            </a: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qu’il aura sous les yeux et le texte de la dictée, projeté sur l’écran.</a:t>
            </a:r>
          </a:p>
          <a:p>
            <a:pPr algn="ctr" eaLnBrk="0" hangingPunct="0"/>
            <a:r>
              <a:rPr lang="fr-FR" sz="1400" dirty="0">
                <a:latin typeface="Calibri" pitchFamily="34" charset="0"/>
              </a:rPr>
              <a:t> </a:t>
            </a: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Ces différences seront encerclées </a:t>
            </a: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sans juger de l’importance de la faute.</a:t>
            </a: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Les 10 copies Juniors, les 10 copies jeunes et les 10 copies Adultes </a:t>
            </a:r>
          </a:p>
          <a:p>
            <a:pPr algn="ctr" eaLnBrk="0" hangingPunct="0"/>
            <a:r>
              <a:rPr lang="fr-FR" sz="3600" dirty="0">
                <a:latin typeface="Calibri" pitchFamily="34" charset="0"/>
              </a:rPr>
              <a:t>seront prélevées par le jury qui les départagera.</a:t>
            </a:r>
          </a:p>
        </p:txBody>
      </p:sp>
    </p:spTree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5780" y="116632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qu’ils</a:t>
            </a:r>
            <a:r>
              <a:rPr lang="fr-FR" sz="3600" spc="-3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fussent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vigiles</a:t>
            </a:r>
            <a:r>
              <a:rPr lang="fr-FR" sz="36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avaient</a:t>
            </a:r>
            <a:r>
              <a:rPr lang="fr-FR" sz="3600" spc="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précipité</a:t>
            </a:r>
            <a:r>
              <a:rPr lang="fr-FR" sz="3600" spc="19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6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sauve-qui-peut</a:t>
            </a:r>
            <a:r>
              <a:rPr lang="fr-FR" sz="3600" spc="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</a:t>
            </a:r>
            <a:r>
              <a:rPr lang="fr-FR" sz="36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intrus</a:t>
            </a:r>
            <a:endParaRPr lang="fr-FR" sz="115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44462" y="1286172"/>
            <a:ext cx="8532440" cy="5485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28575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qu'ils fussent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subjonctif imparfait de l’auxiliaire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être, en langage soutenu, dont le sujet postposé est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vigiles.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8923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avaient</a:t>
            </a:r>
            <a:r>
              <a:rPr lang="fr-FR" sz="3200" b="1" spc="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précipité</a:t>
            </a:r>
            <a:r>
              <a:rPr lang="fr-FR" sz="3200" b="1" spc="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i="1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accord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participe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l’auxiliaire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avoir,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 quand</a:t>
            </a:r>
            <a:r>
              <a:rPr lang="fr-FR" sz="3200" spc="-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n’y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complément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d’objet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direct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placé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avant.</a:t>
            </a: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sauve-qui-peut</a:t>
            </a:r>
            <a:r>
              <a:rPr lang="fr-FR" sz="3200" b="1" spc="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masculin,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invariable,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deux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traits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fuite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marR="746760" indent="-228600" algn="r">
              <a:spcBef>
                <a:spcPts val="235"/>
              </a:spcBef>
              <a:spcAft>
                <a:spcPts val="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générale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désordonnée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où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chacun se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tire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d’affaire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peut.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638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5780" y="687019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cracks</a:t>
            </a:r>
            <a:r>
              <a:rPr lang="fr-FR" sz="36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</a:t>
            </a:r>
            <a:r>
              <a:rPr lang="fr-FR" sz="36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fricfracs</a:t>
            </a:r>
            <a:r>
              <a:rPr lang="fr-FR" sz="36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(fric-frac),</a:t>
            </a:r>
            <a:r>
              <a:rPr lang="fr-FR" sz="36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1484784"/>
            <a:ext cx="8532440" cy="5051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758190" lvl="0" indent="-342900"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22796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cracks</a:t>
            </a:r>
            <a:r>
              <a:rPr lang="fr-FR" sz="3200" b="1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as,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champions,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b="1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crack</a:t>
            </a:r>
            <a:r>
              <a:rPr lang="fr-FR" sz="32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sujet remarquable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marR="51435" indent="-228600" algn="just">
              <a:lnSpc>
                <a:spcPct val="116000"/>
              </a:lnSpc>
              <a:spcBef>
                <a:spcPts val="235"/>
              </a:spcBef>
              <a:spcAft>
                <a:spcPts val="12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Crac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est l’interjection pour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imiter un bruit sec.</a:t>
            </a:r>
          </a:p>
          <a:p>
            <a:pPr marL="472440" marR="51435" indent="-228600" algn="just">
              <a:lnSpc>
                <a:spcPct val="116000"/>
              </a:lnSpc>
              <a:spcBef>
                <a:spcPts val="235"/>
              </a:spcBef>
              <a:spcAft>
                <a:spcPts val="120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Un 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krach boursier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 l’effondrement des cours de la Bourse ; 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krak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un château fort établi au XIIe siècle, par les croisés, en Syrie.</a:t>
            </a:r>
          </a:p>
          <a:p>
            <a:pPr marL="342900" lvl="0" indent="-342900" algn="just">
              <a:lnSpc>
                <a:spcPts val="1450"/>
              </a:lnSpc>
              <a:spcBef>
                <a:spcPts val="235"/>
              </a:spcBef>
              <a:spcAft>
                <a:spcPts val="24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fricfracs</a:t>
            </a:r>
            <a:r>
              <a:rPr lang="fr-FR" sz="3200" b="1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pluriel,</a:t>
            </a:r>
            <a:r>
              <a:rPr lang="fr-FR" sz="3200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fric-frac</a:t>
            </a:r>
            <a:r>
              <a:rPr lang="fr-FR" sz="3200" b="1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</a:t>
            </a:r>
            <a:r>
              <a:rPr lang="fr-FR" sz="3200" spc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</a:p>
          <a:p>
            <a:pPr marL="342900" lvl="0" indent="-342900" algn="just">
              <a:lnSpc>
                <a:spcPts val="1450"/>
              </a:lnSpc>
              <a:spcBef>
                <a:spcPts val="235"/>
              </a:spcBef>
              <a:spcAft>
                <a:spcPts val="24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</a:t>
            </a:r>
            <a:r>
              <a:rPr lang="fr-FR" sz="3200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d’union,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cambriolage</a:t>
            </a: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effraction.</a:t>
            </a:r>
          </a:p>
          <a:p>
            <a:pPr marL="342900" lvl="0" indent="-342900" algn="just">
              <a:lnSpc>
                <a:spcPts val="1450"/>
              </a:lnSpc>
              <a:spcBef>
                <a:spcPts val="235"/>
              </a:spcBef>
              <a:spcAft>
                <a:spcPts val="24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5361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5780" y="410020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loin de narrer des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craques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quand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ceux-ci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projetaient de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rapiner</a:t>
            </a:r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1844824"/>
            <a:ext cx="8532440" cy="4352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4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craques</a:t>
            </a:r>
            <a:r>
              <a:rPr lang="fr-FR" sz="3200" b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féminin,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mensonge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exagération,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hâblerie.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6764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Ceux-ci</a:t>
            </a:r>
            <a:r>
              <a:rPr lang="fr-FR" sz="3200" b="1" spc="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pronom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démonstratif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désignant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personnes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proches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dont on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vient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parler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(ici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cracks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fricfracs),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opposition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ceux-là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(les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vigiles).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33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apiner</a:t>
            </a:r>
            <a:r>
              <a:rPr lang="fr-FR" sz="3200" b="1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ravir,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prendre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effraction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violence.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4499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5780" y="410020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nec plus ultra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ces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gemmes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naturelles – diamants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ivoire</a:t>
            </a:r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251520" y="1844824"/>
            <a:ext cx="8532440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4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nec</a:t>
            </a:r>
            <a:r>
              <a:rPr lang="fr-FR" sz="3200" b="1" spc="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b="1" spc="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ultra</a:t>
            </a:r>
            <a:r>
              <a:rPr lang="fr-FR" sz="32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mots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latins,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masculin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qu’il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</a:t>
            </a:r>
            <a:r>
              <a:rPr lang="fr-FR" sz="3200" i="1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fr-FR" sz="3200" i="1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i="1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mieux.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4953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gemmes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féminin, pierres précieuses ou pierres fines ; par extension toute matière ornementale précieuse.</a:t>
            </a:r>
          </a:p>
          <a:p>
            <a:pPr marL="342900" lvl="0" indent="-342900"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ivoire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ici,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invariable, d’une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couleur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analogue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celle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l’ivoire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(blanc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laiteux).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0396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5780" y="687019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aux reflets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gris perle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endParaRPr lang="fr-FR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251520" y="1844824"/>
            <a:ext cx="8532440" cy="4056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8100" lvl="0" indent="-342900">
              <a:lnSpc>
                <a:spcPct val="116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gris perle 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accord des adjectifs de couleur : sont invariables en genre et en nombre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noms pris adjectivement (abricot, améthyste, chocolat, ciel, crème, miel, or, orange, paille, perle, etc.), et les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adjectifs suivis d’un nom qui précise la nuance (bleu azur, gris ardoise, rouge tomate, gris perle, etc.)</a:t>
            </a:r>
          </a:p>
        </p:txBody>
      </p:sp>
    </p:spTree>
    <p:extLst>
      <p:ext uri="{BB962C8B-B14F-4D97-AF65-F5344CB8AC3E}">
        <p14:creationId xmlns:p14="http://schemas.microsoft.com/office/powerpoint/2010/main" val="30381452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731031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saphirs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bleu marine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émeraudes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smaragdines nonpareilles</a:t>
            </a:r>
            <a:endParaRPr lang="fr-FR" sz="72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566410" y="2702955"/>
            <a:ext cx="8532440" cy="3534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435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endParaRPr lang="fr-FR" sz="3200" b="1" spc="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435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bleu</a:t>
            </a:r>
            <a:r>
              <a:rPr lang="fr-FR" sz="3200" b="1" spc="-7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marine</a:t>
            </a:r>
            <a:r>
              <a:rPr lang="fr-FR" sz="3200" b="1" spc="-7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cf.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gris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perle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4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smaragdines</a:t>
            </a:r>
            <a:r>
              <a:rPr lang="fr-FR" sz="3200" b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adjectif,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latin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smaragdinus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(émeraude),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vert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émeraude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(Robert).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Tour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pléonastique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circonstance.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nonpareilles</a:t>
            </a:r>
            <a:r>
              <a:rPr lang="fr-FR" sz="3200" b="1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accordé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émeraudes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n’a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pareil,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égal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genre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(beau,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inégalable).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920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37330" y="773996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nonpareilles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–,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pierres précieuses</a:t>
            </a:r>
            <a:endParaRPr lang="fr-FR" sz="72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601716" y="1725888"/>
            <a:ext cx="8532440" cy="4416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nonpareilles</a:t>
            </a:r>
            <a:r>
              <a:rPr lang="fr-FR" sz="3200" b="1" spc="14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8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</a:t>
            </a:r>
            <a:r>
              <a:rPr lang="fr-FR" sz="3200" spc="15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accordé</a:t>
            </a:r>
            <a:r>
              <a:rPr lang="fr-FR" sz="3200" spc="15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14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émeraudes</a:t>
            </a:r>
            <a:r>
              <a:rPr lang="fr-FR" sz="3200" spc="15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17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15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n’a</a:t>
            </a:r>
            <a:r>
              <a:rPr lang="fr-FR" sz="3200" spc="15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</a:t>
            </a:r>
            <a:r>
              <a:rPr lang="fr-FR" sz="3200" spc="15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</a:t>
            </a:r>
            <a:r>
              <a:rPr lang="fr-FR" sz="3200" spc="19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pareil,</a:t>
            </a:r>
            <a:r>
              <a:rPr lang="fr-FR" sz="3200" spc="17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18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endParaRPr lang="fr-FR" sz="3200" spc="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-1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égal</a:t>
            </a:r>
            <a:r>
              <a:rPr lang="fr-FR" sz="3200" spc="2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spc="1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</a:t>
            </a:r>
            <a:r>
              <a:rPr lang="fr-FR" sz="3200" spc="1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genre</a:t>
            </a:r>
            <a:r>
              <a:rPr lang="fr-FR" sz="3200" spc="-1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(beau,</a:t>
            </a:r>
            <a:r>
              <a:rPr lang="fr-FR" sz="3200" spc="-25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solidFill>
                  <a:schemeClr val="bg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inégalable).</a:t>
            </a:r>
            <a:endParaRPr lang="fr-FR" sz="3200" dirty="0">
              <a:solidFill>
                <a:schemeClr val="bg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5588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fr-FR" sz="3200" b="1" spc="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ponctuation</a:t>
            </a:r>
            <a:r>
              <a:rPr lang="fr-FR" sz="3200" b="1" spc="15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b="1" spc="1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b="1" spc="1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tirets</a:t>
            </a:r>
            <a:r>
              <a:rPr lang="fr-FR" sz="3200" b="1" spc="1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sont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utilisés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mettre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relief,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spc="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moins d’insistance,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élément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phrase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(alors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fr-FR" sz="3200" spc="-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parenthèses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sont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plutôt destinées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rendre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secondaire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qu’elles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encadrent).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6970154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37330" y="496997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pierres précieuses qui seraient expertisées,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 professo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à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 mille et des cents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fr-FR" sz="72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611560" y="2158081"/>
            <a:ext cx="8532440" cy="3960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588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 professo</a:t>
            </a:r>
            <a:r>
              <a:rPr lang="fr-FR" sz="32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sans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locution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adverbiale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(en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personne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compétente,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connaît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parfaitement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sujet.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60706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</a:t>
            </a:r>
            <a:r>
              <a:rPr lang="fr-FR" sz="3200" b="1" spc="-4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mille</a:t>
            </a:r>
            <a:r>
              <a:rPr lang="fr-FR" sz="3200" b="1" spc="-6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</a:t>
            </a:r>
            <a:r>
              <a:rPr lang="fr-FR" sz="3200" b="1" spc="-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</a:t>
            </a:r>
            <a:r>
              <a:rPr lang="fr-FR" sz="3200" b="1" spc="-4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cents</a:t>
            </a:r>
            <a:r>
              <a:rPr lang="fr-FR" sz="3200" b="1" spc="-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expression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beaucoup</a:t>
            </a:r>
            <a:r>
              <a:rPr lang="fr-FR" sz="3200" i="1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d’argent,</a:t>
            </a:r>
            <a:r>
              <a:rPr lang="fr-FR" sz="3200" i="1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très</a:t>
            </a:r>
            <a:r>
              <a:rPr lang="fr-FR" sz="3200" i="1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fortes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sommes.</a:t>
            </a:r>
            <a:r>
              <a:rPr lang="fr-FR" sz="3200" i="1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Mille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numéral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invariable.</a:t>
            </a:r>
          </a:p>
          <a:p>
            <a:r>
              <a:rPr lang="fr-F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97631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102785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nouvelle courut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grand-erre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fr-FR" sz="36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grand’erre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dans l’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Hexagone</a:t>
            </a:r>
            <a:endParaRPr lang="fr-FR" sz="80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95536" y="1464840"/>
            <a:ext cx="8532440" cy="48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grand-erre</a:t>
            </a:r>
            <a:r>
              <a:rPr lang="fr-FR" sz="3200" b="1" spc="-3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-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grand’erre</a:t>
            </a: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(à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bonne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allure)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60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l’apostrophe,</a:t>
            </a:r>
            <a:r>
              <a:rPr lang="fr-FR" sz="3200" spc="2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contrairement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2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l’expression</a:t>
            </a:r>
            <a:r>
              <a:rPr lang="fr-FR" sz="3200" spc="2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belle</a:t>
            </a:r>
            <a:r>
              <a:rPr lang="fr-FR" sz="3200" b="1" i="1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erre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200" i="1" spc="2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2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même</a:t>
            </a:r>
            <a:r>
              <a:rPr lang="fr-FR" sz="3200" spc="2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signification,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 d’union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(Robert).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065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Hexagone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avec le H majuscule, France métropolitaine à cause de la forme de la carte de France qu’on peut inscrire dans un hexagone.</a:t>
            </a:r>
            <a:r>
              <a:rPr lang="fr-FR" sz="3200" dirty="0"/>
              <a:t>.</a:t>
            </a: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289320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379784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outre-mer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Dans les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médias</a:t>
            </a:r>
            <a:endParaRPr lang="fr-FR" sz="80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1916832"/>
            <a:ext cx="8532440" cy="4045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441960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outre-mer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adverbe, dans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contexte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au-delà des mers, et non la couleur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outremer.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30175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médias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média, nom masculin, moyen de communication de masse (presse, radiodiffusion,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télédiffusion,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télématique,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etc.).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noter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graphie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invariable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l’expression </a:t>
            </a:r>
            <a:r>
              <a:rPr lang="fr-FR" sz="3200" b="1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 mass media.</a:t>
            </a:r>
            <a:r>
              <a:rPr lang="fr-FR" sz="3200" dirty="0"/>
              <a:t>.</a:t>
            </a: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3432958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395536" y="17457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b="1" dirty="0"/>
              <a:t>Correction de la dictée</a:t>
            </a: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>
          <a:xfrm>
            <a:off x="0" y="1844674"/>
            <a:ext cx="9144000" cy="3888581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fr-FR" sz="4400" dirty="0"/>
              <a:t>Entourez d’un </a:t>
            </a:r>
            <a:r>
              <a:rPr lang="fr-FR" sz="4400" b="1" dirty="0">
                <a:solidFill>
                  <a:srgbClr val="FF0000"/>
                </a:solidFill>
              </a:rPr>
              <a:t>petit cercle </a:t>
            </a:r>
            <a:r>
              <a:rPr lang="fr-FR" sz="4400" dirty="0"/>
              <a:t>les fautes</a:t>
            </a:r>
          </a:p>
          <a:p>
            <a:pPr algn="ctr">
              <a:buFont typeface="Arial" charset="0"/>
              <a:buNone/>
            </a:pPr>
            <a:r>
              <a:rPr lang="fr-FR" sz="4400" dirty="0"/>
              <a:t> </a:t>
            </a:r>
          </a:p>
          <a:p>
            <a:pPr algn="ctr">
              <a:buFont typeface="Arial" charset="0"/>
              <a:buNone/>
            </a:pPr>
            <a:r>
              <a:rPr lang="fr-FR" sz="4400" dirty="0"/>
              <a:t>sur la copie que vous corrigez </a:t>
            </a:r>
          </a:p>
          <a:p>
            <a:pPr algn="ctr">
              <a:buFont typeface="Arial" charset="0"/>
              <a:buNone/>
            </a:pPr>
            <a:r>
              <a:rPr lang="fr-FR" sz="4400" dirty="0"/>
              <a:t>et notez sur la 1ère page </a:t>
            </a:r>
          </a:p>
          <a:p>
            <a:pPr algn="ctr">
              <a:buFont typeface="Arial" charset="0"/>
              <a:buNone/>
            </a:pPr>
            <a:r>
              <a:rPr lang="fr-FR" sz="4400" dirty="0"/>
              <a:t>le </a:t>
            </a:r>
            <a:r>
              <a:rPr lang="fr-FR" sz="4400" b="1" dirty="0"/>
              <a:t>nombre de cercles</a:t>
            </a:r>
          </a:p>
        </p:txBody>
      </p:sp>
      <p:pic>
        <p:nvPicPr>
          <p:cNvPr id="2052" name="Image 3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5622925"/>
            <a:ext cx="2771775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llipse 1"/>
          <p:cNvSpPr/>
          <p:nvPr/>
        </p:nvSpPr>
        <p:spPr>
          <a:xfrm>
            <a:off x="3707904" y="1052736"/>
            <a:ext cx="2736304" cy="2448272"/>
          </a:xfrm>
          <a:prstGeom prst="ellipse">
            <a:avLst/>
          </a:prstGeom>
          <a:solidFill>
            <a:schemeClr val="accent1">
              <a:alpha val="0"/>
            </a:schemeClr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slow"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379784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 d’un folliculaire échafaudait</a:t>
            </a:r>
            <a:endParaRPr lang="fr-FR" sz="80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79512" y="1510320"/>
            <a:ext cx="8532440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3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folliculaire</a:t>
            </a:r>
            <a:r>
              <a:rPr lang="fr-FR" sz="3200" b="1" spc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mauvais</a:t>
            </a:r>
            <a:r>
              <a:rPr lang="fr-FR" sz="3200" spc="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journaliste,</a:t>
            </a:r>
            <a:r>
              <a:rPr lang="fr-FR" sz="3200" spc="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pamphlétaire</a:t>
            </a:r>
            <a:r>
              <a:rPr lang="fr-FR" sz="3200" spc="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sans</a:t>
            </a:r>
            <a:r>
              <a:rPr lang="fr-FR" sz="3200" spc="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scrupule.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b="1" spc="19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d’un.</a:t>
            </a:r>
            <a:r>
              <a:rPr lang="fr-FR" sz="3200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..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échafaudait</a:t>
            </a:r>
            <a:r>
              <a:rPr lang="fr-FR" sz="3200" b="1" spc="20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spc="2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suivi</a:t>
            </a:r>
            <a:r>
              <a:rPr lang="fr-FR" sz="3200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spc="2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singulier,</a:t>
            </a:r>
            <a:r>
              <a:rPr lang="fr-FR" sz="3200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verbe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lui-même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singulier,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moins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qu’il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n’exprime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action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réciproque.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>
              <a:spcBef>
                <a:spcPts val="235"/>
              </a:spcBef>
              <a:spcAft>
                <a:spcPts val="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Exemples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i="1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i="1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convive</a:t>
            </a:r>
            <a:r>
              <a:rPr lang="fr-FR" sz="3200" i="1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était</a:t>
            </a:r>
            <a:r>
              <a:rPr lang="fr-FR" sz="3200" i="1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gai</a:t>
            </a:r>
            <a:r>
              <a:rPr lang="fr-FR" sz="3200" i="1" spc="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i="1" spc="1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i="1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i="1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fripon</a:t>
            </a:r>
            <a:r>
              <a:rPr lang="fr-FR" sz="3200" i="1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fr-FR" sz="3200" i="1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dupent</a:t>
            </a:r>
            <a:r>
              <a:rPr lang="fr-FR" sz="3200" i="1" spc="1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l’un</a:t>
            </a:r>
            <a:r>
              <a:rPr lang="fr-FR" sz="3200" i="1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l’autre.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71321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379784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 hypothèses</a:t>
            </a:r>
            <a:r>
              <a:rPr lang="fr-FR" sz="3600" spc="1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extravagantes</a:t>
            </a:r>
            <a:endParaRPr lang="fr-FR" sz="8000" b="1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1916832"/>
            <a:ext cx="85324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23495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i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extravagantes</a:t>
            </a:r>
            <a:r>
              <a:rPr lang="fr-FR" sz="3200" b="1" i="1" spc="1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adjectif, qui sort des limites du bon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sens ; à la fois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extraordinaire et déraisonnable (idées, conceptions, théories extravagantes). Du verbe extravaguer, dont le participe présent est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extravaguant.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3200" dirty="0"/>
              <a:t>.</a:t>
            </a:r>
            <a:r>
              <a:rPr lang="fr-FR" sz="3200" b="1" dirty="0"/>
              <a:t>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2974229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1026495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jusqu’à</a:t>
            </a:r>
            <a:r>
              <a:rPr lang="fr-FR" sz="36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fr-FR" sz="36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fr-FR" sz="3600" spc="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6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procureur</a:t>
            </a:r>
            <a:r>
              <a:rPr lang="fr-FR" sz="3600" spc="1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(procureure)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2060848"/>
            <a:ext cx="8432840" cy="391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procureur</a:t>
            </a:r>
            <a:r>
              <a:rPr lang="fr-FR" sz="3200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</a:t>
            </a:r>
            <a:r>
              <a:rPr lang="fr-FR" sz="3200" spc="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procureure</a:t>
            </a:r>
            <a:r>
              <a:rPr lang="fr-FR" sz="3200" b="1" spc="-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magistrat,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chef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parquet,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représentant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marR="396240" indent="-228600" algn="just">
              <a:lnSpc>
                <a:spcPct val="115000"/>
              </a:lnSpc>
              <a:spcBef>
                <a:spcPts val="260"/>
              </a:spcBef>
              <a:spcAft>
                <a:spcPts val="0"/>
              </a:spcAft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ministère public, chargé de l’accusation et du réquisitoire lors d’un procès pénal. Entre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autres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attributions, dirige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l’activité des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officiers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agents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police judiciaire dans le ressort de son tribunal.</a:t>
            </a:r>
          </a:p>
        </p:txBody>
      </p:sp>
    </p:spTree>
    <p:extLst>
      <p:ext uri="{BB962C8B-B14F-4D97-AF65-F5344CB8AC3E}">
        <p14:creationId xmlns:p14="http://schemas.microsoft.com/office/powerpoint/2010/main" val="28496925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1026495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6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6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République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2060848"/>
            <a:ext cx="8432840" cy="4023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25755" lvl="0" indent="-34290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République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avec R majuscule, quand le mot désigne un type de régime politique,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 quand il y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personnification, au sens de la France,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nation,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patrie, quand on désigne l’État français. Exemples :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Ve République, le président de la République, la République nous appelle.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0212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1026495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vînt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2060848"/>
            <a:ext cx="8432840" cy="4056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45720" lvl="0" indent="-342900">
              <a:lnSpc>
                <a:spcPct val="116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Vînt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avec l’accent circonflexe du subjonctif imparfait, après la conjonction jusqu’à ce que. Exemples du dictionnaire Larousse des difficultés de la langue française,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page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230 :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recula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peu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jusqu’à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qu’il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eût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atteint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lit ;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travaillez ferme jusqu’à ce que vous réussissiez. »</a:t>
            </a:r>
          </a:p>
        </p:txBody>
      </p:sp>
    </p:spTree>
    <p:extLst>
      <p:ext uri="{BB962C8B-B14F-4D97-AF65-F5344CB8AC3E}">
        <p14:creationId xmlns:p14="http://schemas.microsoft.com/office/powerpoint/2010/main" val="409899541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6005513"/>
            <a:ext cx="1763713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518819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</a:t>
            </a:r>
            <a:r>
              <a:rPr lang="fr-FR" sz="36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mettre</a:t>
            </a:r>
            <a:r>
              <a:rPr lang="fr-FR" sz="36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6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holà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65934" y="1556792"/>
            <a:ext cx="8432840" cy="4950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ts val="1435"/>
              </a:lnSpc>
              <a:spcBef>
                <a:spcPts val="235"/>
              </a:spcBef>
              <a:spcAft>
                <a:spcPts val="36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holà</a:t>
            </a:r>
            <a:r>
              <a:rPr lang="fr-FR" sz="3200" b="1" spc="-4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mettre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holà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quelque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chose,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locution</a:t>
            </a:r>
          </a:p>
          <a:p>
            <a:pPr marL="342900" lvl="0" indent="-342900">
              <a:lnSpc>
                <a:spcPts val="1435"/>
              </a:lnSpc>
              <a:spcBef>
                <a:spcPts val="235"/>
              </a:spcBef>
              <a:spcAft>
                <a:spcPts val="360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moderne,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mettre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fin,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bon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ordre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l’accent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grave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a.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Homonyme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ola,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féminin,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ovation que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font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spectateurs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stade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spc="2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levant</a:t>
            </a:r>
            <a:r>
              <a:rPr lang="fr-FR" sz="3200" spc="2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successivement,</a:t>
            </a:r>
            <a:r>
              <a:rPr lang="fr-FR" sz="3200" spc="2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créant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l’effet</a:t>
            </a:r>
            <a:r>
              <a:rPr lang="fr-FR" sz="3200" spc="2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d’une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vague.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confondre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l’interjection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espagnole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hola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!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saluer</a:t>
            </a:r>
            <a:r>
              <a:rPr lang="fr-FR" sz="3200" spc="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appeler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quelqu’un.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4135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54392" y="366020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fr-FR" sz="18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Finies</a:t>
            </a:r>
            <a:r>
              <a:rPr lang="fr-FR" sz="3600" spc="-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les</a:t>
            </a:r>
            <a:r>
              <a:rPr lang="fr-FR" sz="3600" spc="-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divagations</a:t>
            </a:r>
            <a:endParaRPr lang="fr-FR" sz="4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1412776"/>
            <a:ext cx="8532440" cy="4477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17475" lvl="0" indent="-342900">
              <a:lnSpc>
                <a:spcPct val="116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Finies les divagations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construction avec ellipse du verbe, courante en français, omission volontaire syntaxique ou stylistique. Finies est ici adjectif, et s’accorde donc avec le sujet postposé. Autre exemple : « Finie la belle vie. »</a:t>
            </a:r>
          </a:p>
          <a:p>
            <a:pPr marL="342900" lvl="0" indent="-342900">
              <a:spcBef>
                <a:spcPts val="38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b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divagations</a:t>
            </a:r>
            <a:r>
              <a:rPr lang="fr-FR" sz="3200" b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divaguer,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participe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présent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divaguant.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120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54392" y="366020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Place</a:t>
            </a:r>
            <a:r>
              <a:rPr lang="fr-FR" sz="3600" spc="-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(place)</a:t>
            </a:r>
            <a:r>
              <a:rPr lang="fr-FR" sz="3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6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6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science</a:t>
            </a:r>
            <a:r>
              <a:rPr lang="fr-FR" sz="3600" spc="-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forensique</a:t>
            </a:r>
            <a:endParaRPr lang="fr-FR" sz="4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2060848"/>
            <a:ext cx="8532440" cy="3098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Place</a:t>
            </a:r>
            <a:r>
              <a:rPr lang="fr-FR" sz="3200" b="1" spc="19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b="1" spc="19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place</a:t>
            </a:r>
            <a:r>
              <a:rPr lang="fr-FR" sz="3200" b="1" spc="16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majuscule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2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suit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2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point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d’exclamation,</a:t>
            </a:r>
            <a:r>
              <a:rPr lang="fr-FR" sz="3200" spc="19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minuscule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35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l’on</a:t>
            </a:r>
            <a:r>
              <a:rPr lang="fr-FR" sz="3200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considère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fr-FR" sz="3200" spc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fr-FR" sz="3200" spc="1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phrase</a:t>
            </a:r>
            <a:r>
              <a:rPr lang="fr-FR" sz="32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n’est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terminée.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forensique</a:t>
            </a:r>
            <a:r>
              <a:rPr lang="fr-FR" sz="3200" b="1" spc="5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adjectif,</a:t>
            </a:r>
            <a:r>
              <a:rPr lang="fr-FR" sz="3200" spc="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s’applique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aux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problèmes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légaux.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5135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67544" y="260725"/>
            <a:ext cx="853244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ses (ces)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phanères</a:t>
            </a:r>
            <a:r>
              <a:rPr lang="fr-FR" sz="4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kératinisés</a:t>
            </a:r>
            <a:endParaRPr lang="fr-FR" sz="4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95536" y="1268760"/>
            <a:ext cx="8532440" cy="5196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207010" lvl="0" indent="-342900">
              <a:lnSpc>
                <a:spcPct val="117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phanères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nom masculin, production épidermique apparente (poils, plumes, écailles, griffes, ongles).</a:t>
            </a:r>
          </a:p>
          <a:p>
            <a:pPr marL="342900" marR="31750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kératinisés</a:t>
            </a:r>
            <a:r>
              <a:rPr lang="fr-FR" sz="3200" b="1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participe passé adjectival ; chargés de kératine. Terme de</a:t>
            </a:r>
            <a:r>
              <a:rPr lang="fr-FR" sz="3200" spc="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biochimie (scléroprotéine fibreuse, riche en cystine, présente dans les phanères de l’être humain et des animaux, et dans les cellules superficielles de</a:t>
            </a:r>
          </a:p>
          <a:p>
            <a:pPr marL="472440" indent="-228600">
              <a:spcBef>
                <a:spcPts val="235"/>
              </a:spcBef>
            </a:pP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l’épiderme)..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11395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54392" y="366020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et au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professionnalisme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des enquêteurs</a:t>
            </a:r>
            <a:endParaRPr lang="fr-FR" sz="4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2595233"/>
            <a:ext cx="85324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1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professionnalisme</a:t>
            </a:r>
            <a:r>
              <a:rPr lang="fr-FR" sz="3200" b="1" spc="2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</a:t>
            </a: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n,</a:t>
            </a:r>
            <a:r>
              <a:rPr lang="fr-FR" sz="3200" spc="1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contrairement</a:t>
            </a:r>
            <a:r>
              <a:rPr lang="fr-FR" sz="3200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1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irrationalisme.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6007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01216" y="188640"/>
            <a:ext cx="866855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60000">
              <a:spcBef>
                <a:spcPts val="385"/>
              </a:spcBef>
              <a:spcAft>
                <a:spcPts val="0"/>
              </a:spcAft>
            </a:pP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600" spc="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Louvre profané</a:t>
            </a:r>
            <a:r>
              <a:rPr lang="fr-FR" sz="3600" spc="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600" spc="-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600" spc="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casse</a:t>
            </a:r>
            <a:r>
              <a:rPr lang="fr-FR" sz="3600" spc="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ébouriffant</a:t>
            </a:r>
            <a:endParaRPr lang="fr-FR" sz="3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201216" y="853798"/>
            <a:ext cx="8932940" cy="5560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283845" indent="-342900">
              <a:spcBef>
                <a:spcPts val="10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Louvre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majuscule de début de titre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(ou de phrase), et majuscule du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 propre (monuments,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ce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dimanche de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novembre, peu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après le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carillonnement 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214630" lvl="0" indent="-342900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profané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participe passé du verbe profaner, traiter sans respect, avec mépris une chose sacrée, un objet (avilir, dégrader, souiller, violer).</a:t>
            </a:r>
          </a:p>
          <a:p>
            <a:pPr marL="342900" lvl="0" indent="-342900"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casse</a:t>
            </a:r>
            <a:r>
              <a:rPr lang="fr-FR" sz="3200" b="1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2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masculin,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familier,</a:t>
            </a:r>
            <a:r>
              <a:rPr lang="fr-FR" sz="3200" spc="2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2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cambriolage.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818515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ébouriffant</a:t>
            </a:r>
            <a:r>
              <a:rPr lang="fr-FR" sz="3200" b="1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surprend,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paraît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extraordinaire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point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choquer (renversant, stupéfiant).</a:t>
            </a:r>
          </a:p>
        </p:txBody>
      </p:sp>
    </p:spTree>
    <p:extLst>
      <p:ext uri="{BB962C8B-B14F-4D97-AF65-F5344CB8AC3E}">
        <p14:creationId xmlns:p14="http://schemas.microsoft.com/office/powerpoint/2010/main" val="42557790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67544" y="116011"/>
            <a:ext cx="8064896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Promptement identifiés par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rousse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et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embastillés sur-le-champ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endParaRPr lang="fr-FR" sz="8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1530819"/>
            <a:ext cx="8532440" cy="5211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905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rousse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non pas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célèbre grammairien, mais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police ; nom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féminin d’argot, validé par les dictionnaires d’usage courant.</a:t>
            </a:r>
          </a:p>
          <a:p>
            <a:pPr marL="342900" marR="198120" lvl="0" indent="-342900">
              <a:lnSpc>
                <a:spcPct val="117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embastillés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du verbe embastiller, historiquement emprisonner à la Bastille ; par extension contemporaine : emprisonner.</a:t>
            </a:r>
          </a:p>
          <a:p>
            <a:pPr marL="342900" marR="463550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sur-le-champ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locution adverbiale, avec les deux traits d’union (aussitôt, immédiatement, sans délai).</a:t>
            </a:r>
          </a:p>
        </p:txBody>
      </p:sp>
    </p:spTree>
    <p:extLst>
      <p:ext uri="{BB962C8B-B14F-4D97-AF65-F5344CB8AC3E}">
        <p14:creationId xmlns:p14="http://schemas.microsoft.com/office/powerpoint/2010/main" val="205603853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9512" y="637097"/>
            <a:ext cx="8532440" cy="13291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6985" indent="447675" algn="just"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les scélérats pourraient désormais méditer</a:t>
            </a:r>
            <a:r>
              <a:rPr lang="fr-FR" sz="3600" spc="1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tout</a:t>
            </a:r>
            <a:r>
              <a:rPr lang="fr-FR" sz="3600" spc="9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leur</a:t>
            </a:r>
            <a:r>
              <a:rPr lang="fr-FR" sz="3600" spc="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soûl</a:t>
            </a:r>
            <a:r>
              <a:rPr lang="fr-FR" sz="3600" spc="16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05780" y="2492896"/>
            <a:ext cx="8532440" cy="1758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29565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tout</a:t>
            </a:r>
            <a:r>
              <a:rPr lang="fr-FR" sz="3200" b="1" spc="14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leur</a:t>
            </a:r>
            <a:r>
              <a:rPr lang="fr-FR" sz="3200" b="1" spc="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soûl</a:t>
            </a:r>
            <a:r>
              <a:rPr lang="fr-FR" sz="3200" b="1" spc="12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expression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dans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Robert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pour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i="1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satiété,</a:t>
            </a:r>
            <a:r>
              <a:rPr lang="fr-FR" sz="3200" i="1" spc="1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autant qu’on</a:t>
            </a:r>
            <a:r>
              <a:rPr lang="fr-FR" sz="3200" i="1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veu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t.</a:t>
            </a:r>
            <a:r>
              <a:rPr lang="fr-FR" sz="3200" spc="1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graphie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saoul</a:t>
            </a:r>
            <a:r>
              <a:rPr lang="fr-FR" sz="3200" b="1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n’est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conforme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dans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cette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tournure.</a:t>
            </a:r>
          </a:p>
        </p:txBody>
      </p:sp>
    </p:spTree>
    <p:extLst>
      <p:ext uri="{BB962C8B-B14F-4D97-AF65-F5344CB8AC3E}">
        <p14:creationId xmlns:p14="http://schemas.microsoft.com/office/powerpoint/2010/main" val="30109311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9512" y="320511"/>
            <a:ext cx="8532440" cy="13291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6985" indent="447675" algn="just">
              <a:lnSpc>
                <a:spcPct val="115000"/>
              </a:lnSpc>
              <a:spcAft>
                <a:spcPts val="0"/>
              </a:spcAft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cet</a:t>
            </a:r>
            <a:r>
              <a:rPr lang="fr-FR" sz="36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immuable</a:t>
            </a:r>
            <a:r>
              <a:rPr lang="fr-FR" sz="3600" spc="1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apophtegme</a:t>
            </a:r>
            <a:r>
              <a:rPr lang="fr-FR" sz="3600" spc="1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6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fr-FR" sz="3600" spc="1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Bien</a:t>
            </a:r>
            <a:r>
              <a:rPr lang="fr-FR" sz="36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mal</a:t>
            </a:r>
            <a:r>
              <a:rPr lang="fr-FR" sz="36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acquis</a:t>
            </a:r>
            <a:r>
              <a:rPr lang="fr-FR" sz="3600" spc="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</a:t>
            </a:r>
            <a:r>
              <a:rPr lang="fr-FR" sz="36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profite</a:t>
            </a:r>
            <a:r>
              <a:rPr lang="fr-FR" sz="3600" spc="1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jamais.</a:t>
            </a:r>
            <a:r>
              <a:rPr lang="fr-FR" sz="3600" spc="1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»</a:t>
            </a:r>
            <a:endParaRPr lang="fr-FR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79512" y="1680153"/>
            <a:ext cx="8532440" cy="5030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immuable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 ne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change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guère,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constant,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durable,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inaltérable,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intemporel.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215265" lvl="0" indent="-342900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apophtegme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nom masculin, parole mémorable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ayant une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valeur de maxime (adage, précepte).</a:t>
            </a:r>
          </a:p>
          <a:p>
            <a:pPr marL="342900" marR="482600" lvl="0" indent="-342900">
              <a:lnSpc>
                <a:spcPct val="115000"/>
              </a:lnSpc>
              <a:spcBef>
                <a:spcPts val="3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acquis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du verbe acquérir, ce que</a:t>
            </a:r>
            <a:r>
              <a:rPr lang="fr-FR" sz="32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l’on a acquis, obtenu ; contrairement à acquit, nom masculin, du verbe acquitter (par acquit de conscience).</a:t>
            </a:r>
            <a:r>
              <a:rPr lang="fr-F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508258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15624" y="563907"/>
            <a:ext cx="85324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/>
              <a:t>Sources bibliographie : </a:t>
            </a:r>
          </a:p>
          <a:p>
            <a:r>
              <a:rPr lang="fr-FR" sz="3200" dirty="0"/>
              <a:t>Le Grand Larousse illustré et le Petit Robert de la langue française, éditions 2026 ; </a:t>
            </a:r>
          </a:p>
          <a:p>
            <a:endParaRPr lang="fr-FR" sz="3200" dirty="0"/>
          </a:p>
          <a:p>
            <a:r>
              <a:rPr lang="fr-FR" sz="3200" dirty="0"/>
              <a:t>CNRTL (Centre national de ressources textuelles et lexicales) informatisé ; </a:t>
            </a:r>
          </a:p>
          <a:p>
            <a:endParaRPr lang="fr-FR" sz="3200" dirty="0"/>
          </a:p>
          <a:p>
            <a:r>
              <a:rPr lang="fr-FR" sz="3200" dirty="0"/>
              <a:t>Dictionnaire des difficultés de la langue française de </a:t>
            </a:r>
            <a:r>
              <a:rPr lang="fr-FR" sz="3200" dirty="0" err="1"/>
              <a:t>A.V.Thomas</a:t>
            </a:r>
            <a:r>
              <a:rPr lang="fr-FR" sz="3200" dirty="0"/>
              <a:t>, édition Larousse ;</a:t>
            </a:r>
          </a:p>
          <a:p>
            <a:endParaRPr lang="fr-FR" sz="3200" dirty="0"/>
          </a:p>
          <a:p>
            <a:r>
              <a:rPr lang="fr-FR" sz="3200" dirty="0"/>
              <a:t>La majuscule, c’est capital, par Jean-Pierre Colignon, et préface de Bernard Pivot.</a:t>
            </a:r>
          </a:p>
        </p:txBody>
      </p:sp>
    </p:spTree>
    <p:extLst>
      <p:ext uri="{BB962C8B-B14F-4D97-AF65-F5344CB8AC3E}">
        <p14:creationId xmlns:p14="http://schemas.microsoft.com/office/powerpoint/2010/main" val="366290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188913"/>
            <a:ext cx="4667250" cy="177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ZoneTexte 4"/>
          <p:cNvSpPr txBox="1">
            <a:spLocks noChangeArrowheads="1"/>
          </p:cNvSpPr>
          <p:nvPr/>
        </p:nvSpPr>
        <p:spPr bwMode="auto">
          <a:xfrm>
            <a:off x="246187" y="2204864"/>
            <a:ext cx="8711952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latin typeface="Calibri" pitchFamily="34" charset="0"/>
              </a:rPr>
              <a:t>Quels sont ceux qui ont fait le moins de fautes ?</a:t>
            </a:r>
          </a:p>
          <a:p>
            <a:pPr algn="ctr"/>
            <a:r>
              <a:rPr lang="fr-FR" sz="3200" b="1" dirty="0">
                <a:latin typeface="Calibri" pitchFamily="34" charset="0"/>
              </a:rPr>
              <a:t>Zéro ou plus ?</a:t>
            </a:r>
          </a:p>
          <a:p>
            <a:pPr algn="ctr"/>
            <a:r>
              <a:rPr lang="fr-FR" sz="3200" b="1" dirty="0">
                <a:latin typeface="Calibri" pitchFamily="34" charset="0"/>
              </a:rPr>
              <a:t>L’important c’est que vous vous soyez amusés.</a:t>
            </a:r>
          </a:p>
          <a:p>
            <a:pPr algn="ctr"/>
            <a:endParaRPr lang="fr-FR" sz="3200" b="1" dirty="0">
              <a:latin typeface="Calibri" pitchFamily="34" charset="0"/>
            </a:endParaRPr>
          </a:p>
          <a:p>
            <a:pPr algn="ctr"/>
            <a:endParaRPr lang="fr-FR" sz="1400" b="1" dirty="0">
              <a:latin typeface="Calibri" pitchFamily="34" charset="0"/>
            </a:endParaRPr>
          </a:p>
          <a:p>
            <a:pPr algn="ctr"/>
            <a:endParaRPr lang="fr-FR" sz="3200" dirty="0">
              <a:latin typeface="Calibri" pitchFamily="34" charset="0"/>
            </a:endParaRPr>
          </a:p>
          <a:p>
            <a:pPr algn="ctr"/>
            <a:endParaRPr lang="fr-FR" sz="3200" dirty="0">
              <a:latin typeface="Calibri" pitchFamily="34" charset="0"/>
            </a:endParaRPr>
          </a:p>
          <a:p>
            <a:pPr algn="ctr"/>
            <a:r>
              <a:rPr lang="fr-FR" sz="2800" dirty="0">
                <a:latin typeface="Calibri" pitchFamily="34" charset="0"/>
              </a:rPr>
              <a:t>Diaporama réalisé par la « Dictée Nationale du Rotary » </a:t>
            </a:r>
          </a:p>
          <a:p>
            <a:pPr algn="ctr"/>
            <a:r>
              <a:rPr lang="fr-FR" sz="2800" dirty="0">
                <a:latin typeface="Calibri" pitchFamily="34" charset="0"/>
              </a:rPr>
              <a:t> sur les indications de </a:t>
            </a:r>
            <a:r>
              <a:rPr lang="fr-FR" sz="2800" b="1" dirty="0"/>
              <a:t>Monsieur Gabriel Perrin</a:t>
            </a:r>
            <a:endParaRPr lang="fr-FR" sz="28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Image 2" descr="logo 2013 transpar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7" y="188913"/>
            <a:ext cx="4737499" cy="1799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1988840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3600" dirty="0">
                <a:latin typeface="Calibri" pitchFamily="34" charset="0"/>
              </a:rPr>
              <a:t>Les Clubs Rotary et Rotaract</a:t>
            </a:r>
          </a:p>
          <a:p>
            <a:pPr algn="ctr"/>
            <a:r>
              <a:rPr lang="fr-FR" sz="3600" dirty="0">
                <a:latin typeface="Calibri" pitchFamily="34" charset="0"/>
              </a:rPr>
              <a:t>vous remercient de votre participation</a:t>
            </a:r>
          </a:p>
          <a:p>
            <a:pPr algn="ctr"/>
            <a:r>
              <a:rPr lang="fr-FR" sz="3600" dirty="0">
                <a:latin typeface="Calibri" pitchFamily="34" charset="0"/>
              </a:rPr>
              <a:t>à la 14</a:t>
            </a:r>
            <a:r>
              <a:rPr lang="fr-FR" sz="3600" baseline="30000" dirty="0">
                <a:latin typeface="Calibri" pitchFamily="34" charset="0"/>
              </a:rPr>
              <a:t>ème </a:t>
            </a:r>
            <a:r>
              <a:rPr lang="fr-FR" sz="3600" dirty="0">
                <a:latin typeface="Calibri" pitchFamily="34" charset="0"/>
              </a:rPr>
              <a:t>année de</a:t>
            </a:r>
            <a:endParaRPr lang="fr-FR" sz="3600" baseline="30000" dirty="0">
              <a:latin typeface="Calibri" pitchFamily="34" charset="0"/>
            </a:endParaRPr>
          </a:p>
          <a:p>
            <a:pPr algn="ctr"/>
            <a:r>
              <a:rPr lang="fr-FR" sz="3600" dirty="0">
                <a:latin typeface="Calibri" pitchFamily="34" charset="0"/>
              </a:rPr>
              <a:t> « </a:t>
            </a:r>
            <a:r>
              <a:rPr lang="fr-FR" sz="3600" b="1" dirty="0">
                <a:latin typeface="Calibri" pitchFamily="34" charset="0"/>
              </a:rPr>
              <a:t>Dictée Nationale du Rotary » </a:t>
            </a:r>
          </a:p>
          <a:p>
            <a:pPr algn="ctr"/>
            <a:endParaRPr lang="fr-FR" sz="1600" b="1" dirty="0">
              <a:latin typeface="Calibri" pitchFamily="34" charset="0"/>
            </a:endParaRPr>
          </a:p>
          <a:p>
            <a:pPr algn="ctr"/>
            <a:r>
              <a:rPr lang="fr-FR" sz="3600" b="1" dirty="0">
                <a:latin typeface="Calibri" pitchFamily="34" charset="0"/>
              </a:rPr>
              <a:t>L’année prochaine </a:t>
            </a:r>
          </a:p>
          <a:p>
            <a:pPr algn="ctr"/>
            <a:r>
              <a:rPr lang="fr-FR" sz="3600" b="1" dirty="0">
                <a:latin typeface="Calibri" pitchFamily="34" charset="0"/>
              </a:rPr>
              <a:t>la « Dictée Nationale du Rotary » aura lieu le</a:t>
            </a:r>
          </a:p>
          <a:p>
            <a:pPr algn="ctr"/>
            <a:r>
              <a:rPr lang="fr-FR" sz="3600" b="1" dirty="0">
                <a:latin typeface="Calibri" pitchFamily="34" charset="0"/>
              </a:rPr>
              <a:t> </a:t>
            </a:r>
            <a:r>
              <a:rPr lang="fr-FR" sz="4800" b="1" dirty="0">
                <a:solidFill>
                  <a:srgbClr val="C00000"/>
                </a:solidFill>
                <a:latin typeface="Calibri" pitchFamily="34" charset="0"/>
              </a:rPr>
              <a:t>samedi 13 Mars 2027</a:t>
            </a:r>
            <a:endParaRPr lang="fr-FR" sz="36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70758" y="232022"/>
            <a:ext cx="8668552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60000">
              <a:spcBef>
                <a:spcPts val="385"/>
              </a:spcBef>
              <a:spcAft>
                <a:spcPts val="0"/>
              </a:spcAft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ce</a:t>
            </a:r>
            <a:r>
              <a:rPr lang="fr-FR" sz="3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dimanche de</a:t>
            </a:r>
            <a:r>
              <a:rPr lang="fr-FR" sz="3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novembre, peu</a:t>
            </a:r>
            <a:r>
              <a:rPr lang="fr-FR" sz="36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après le</a:t>
            </a:r>
            <a:r>
              <a:rPr lang="fr-FR" sz="3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carillonnement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des cloches de</a:t>
            </a:r>
            <a:r>
              <a:rPr lang="fr-FR" sz="36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Notre- Dame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endParaRPr lang="fr-FR" sz="8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38564" y="2668915"/>
            <a:ext cx="8932940" cy="3332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21920" lvl="0" indent="-342900">
              <a:lnSpc>
                <a:spcPct val="115000"/>
              </a:lnSpc>
              <a:spcBef>
                <a:spcPts val="10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carillonnement</a:t>
            </a:r>
            <a:r>
              <a:rPr lang="fr-FR" sz="3200" b="1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bruit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produit</a:t>
            </a:r>
            <a:r>
              <a:rPr lang="fr-FR" sz="3200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carillon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(ensemble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9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cloches</a:t>
            </a:r>
            <a:r>
              <a:rPr lang="fr-FR" sz="3200" spc="1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accordées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différents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tons)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mot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à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double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doublement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consonnes.</a:t>
            </a:r>
          </a:p>
          <a:p>
            <a:pPr marL="342900" lvl="0" indent="-342900"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Notre-Dame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majuscules du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propre</a:t>
            </a:r>
            <a:r>
              <a:rPr lang="fr-FR" sz="3200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monument</a:t>
            </a:r>
            <a:r>
              <a:rPr lang="fr-FR" sz="3200" spc="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(cathédrale),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72440" indent="-228600">
              <a:spcBef>
                <a:spcPts val="260"/>
              </a:spcBef>
            </a:pP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trait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d’union.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0144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31802" y="280974"/>
            <a:ext cx="866855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60000">
              <a:spcBef>
                <a:spcPts val="385"/>
              </a:spcBef>
              <a:spcAft>
                <a:spcPts val="0"/>
              </a:spcAft>
            </a:pP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une</a:t>
            </a:r>
            <a:r>
              <a:rPr lang="fr-FR" sz="3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autre</a:t>
            </a:r>
            <a:r>
              <a:rPr lang="fr-FR" sz="36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mélodie, moins</a:t>
            </a:r>
            <a:r>
              <a:rPr lang="fr-FR" sz="36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harmonieuse,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résonnait en</a:t>
            </a:r>
            <a:r>
              <a:rPr lang="fr-FR" sz="3600" spc="-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haut</a:t>
            </a:r>
            <a:r>
              <a:rPr lang="fr-FR" sz="3600" spc="-3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lieu</a:t>
            </a:r>
            <a:endParaRPr lang="fr-FR" sz="8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99608" y="1772816"/>
            <a:ext cx="8932940" cy="447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86360" lvl="0" indent="-342900">
              <a:lnSpc>
                <a:spcPct val="115000"/>
              </a:lnSpc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résonnait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verbe résonner, produire un son accompagné de résonances ; à ne pas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confondre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raisonner,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faire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usage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sa raison pour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former des idées, des jugements. À noter le seul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résonance, et les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 n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résonner et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résonnant.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fr-FR" sz="3200" b="1" spc="3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haut</a:t>
            </a:r>
            <a:r>
              <a:rPr lang="fr-FR" sz="32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lieu</a:t>
            </a:r>
            <a:r>
              <a:rPr lang="fr-FR" sz="3200" b="1" spc="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expression</a:t>
            </a:r>
            <a:r>
              <a:rPr lang="fr-FR" sz="3200" spc="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signifiant</a:t>
            </a:r>
            <a:r>
              <a:rPr lang="fr-FR" sz="32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auprès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i="1" spc="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personnes</a:t>
            </a:r>
            <a:r>
              <a:rPr lang="fr-FR" sz="3200" i="1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haut</a:t>
            </a:r>
            <a:r>
              <a:rPr lang="fr-FR" sz="3200" i="1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placées.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7134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47568" y="119936"/>
            <a:ext cx="8668552" cy="13291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14605" marR="8255" indent="447675" algn="just">
              <a:lnSpc>
                <a:spcPct val="115000"/>
              </a:lnSpc>
              <a:spcBef>
                <a:spcPts val="1035"/>
              </a:spcBef>
              <a:spcAft>
                <a:spcPts val="0"/>
              </a:spcAft>
            </a:pP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Désemparées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les autorités pleuraient les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bijoux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la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Couronne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(couronne) de France.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05530" y="2204864"/>
            <a:ext cx="8932940" cy="3946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235"/>
              </a:spcBef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Désemparées</a:t>
            </a:r>
            <a:r>
              <a:rPr lang="fr-FR" sz="3200" b="1" spc="-7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accord</a:t>
            </a:r>
            <a:r>
              <a:rPr lang="fr-FR" sz="3200" spc="-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sujet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postposé</a:t>
            </a:r>
            <a:r>
              <a:rPr lang="fr-FR" sz="3200" spc="-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(les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autorités).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276860" lvl="0" indent="-342900">
              <a:lnSpc>
                <a:spcPct val="117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bijoux</a:t>
            </a:r>
            <a:r>
              <a:rPr lang="fr-FR" sz="3200" b="1" spc="1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pluriel</a:t>
            </a:r>
            <a:r>
              <a:rPr lang="fr-FR" sz="3200" spc="1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bijou,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x,</a:t>
            </a:r>
            <a:r>
              <a:rPr lang="fr-FR" sz="3200" spc="1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comme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caillou,</a:t>
            </a:r>
            <a:r>
              <a:rPr lang="fr-FR" sz="3200" i="1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chou,</a:t>
            </a:r>
            <a:r>
              <a:rPr lang="fr-FR" sz="3200" i="1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genou,</a:t>
            </a:r>
            <a:r>
              <a:rPr lang="fr-FR" sz="3200" i="1" spc="1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hibou,</a:t>
            </a:r>
            <a:r>
              <a:rPr lang="fr-FR" sz="3200" i="1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joujou</a:t>
            </a:r>
            <a:r>
              <a:rPr lang="fr-FR" sz="3200" i="1" spc="1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</a:t>
            </a:r>
            <a:r>
              <a:rPr lang="fr-FR" sz="3200" i="1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pou.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342265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Couronne (couronne)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avec majuscule pour une dynastie souveraine ; État dirigé par un roi (les joyaux de la Couronne, exemple de Larousse).</a:t>
            </a:r>
          </a:p>
        </p:txBody>
      </p:sp>
    </p:spTree>
    <p:extLst>
      <p:ext uri="{BB962C8B-B14F-4D97-AF65-F5344CB8AC3E}">
        <p14:creationId xmlns:p14="http://schemas.microsoft.com/office/powerpoint/2010/main" val="21930742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1520" y="167522"/>
            <a:ext cx="853244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L’extraordinaire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côtoyait 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burlesque. Moins de sept minutes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demie </a:t>
            </a:r>
            <a:endParaRPr lang="fr-FR" sz="8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79512" y="1412776"/>
            <a:ext cx="8532440" cy="5179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6510" lvl="0" indent="-342900" algn="just">
              <a:lnSpc>
                <a:spcPct val="115000"/>
              </a:lnSpc>
              <a:spcBef>
                <a:spcPts val="10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-1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côtoyait</a:t>
            </a:r>
            <a:r>
              <a:rPr lang="fr-FR" sz="3200" b="1" spc="-4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l’accent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circonflexe,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côte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(versant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-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colline,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os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allongé,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bande de terre, etc.), contrairement à coteau, quoique dérivé de côte, qui s’écrit sans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l’accent.</a:t>
            </a:r>
          </a:p>
          <a:p>
            <a:pPr marL="342900" marR="108585" lvl="0" indent="-342900">
              <a:lnSpc>
                <a:spcPct val="116000"/>
              </a:lnSpc>
              <a:spcBef>
                <a:spcPts val="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 demie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demi, adjectif, s’accorde uniquement 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 genre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lorsqu’il est placé après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nom</a:t>
            </a:r>
            <a:r>
              <a:rPr lang="fr-FR" sz="3200" spc="-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désignant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quantité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entière,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il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s’y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rattache</a:t>
            </a:r>
            <a:r>
              <a:rPr lang="fr-FR" sz="3200" spc="-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alors</a:t>
            </a:r>
            <a:r>
              <a:rPr lang="fr-FR" sz="3200" spc="-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</a:t>
            </a:r>
            <a:r>
              <a:rPr lang="fr-FR" sz="3200" i="1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(2</a:t>
            </a:r>
            <a:r>
              <a:rPr lang="fr-FR" sz="3200" spc="-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litres et demi, une heure et demie).</a:t>
            </a:r>
          </a:p>
        </p:txBody>
      </p:sp>
    </p:spTree>
    <p:extLst>
      <p:ext uri="{BB962C8B-B14F-4D97-AF65-F5344CB8AC3E}">
        <p14:creationId xmlns:p14="http://schemas.microsoft.com/office/powerpoint/2010/main" val="25334955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844" y="2702955"/>
            <a:ext cx="9144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200" dirty="0"/>
              <a:t> </a:t>
            </a:r>
            <a:br>
              <a:rPr lang="fr-FR" sz="3200" dirty="0"/>
            </a:br>
            <a:endParaRPr lang="fr-FR" dirty="0">
              <a:latin typeface="Calibri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15624" y="454605"/>
            <a:ext cx="85324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avaient suffi</a:t>
            </a:r>
            <a:r>
              <a:rPr lang="fr-FR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à un </a:t>
            </a:r>
            <a:r>
              <a:rPr lang="fr-FR" sz="3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gang</a:t>
            </a:r>
            <a:endParaRPr lang="fr-FR" sz="80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B1CF44-846B-49DC-8FA8-B410DEF44DDD}"/>
              </a:ext>
            </a:extLst>
          </p:cNvPr>
          <p:cNvSpPr/>
          <p:nvPr/>
        </p:nvSpPr>
        <p:spPr>
          <a:xfrm>
            <a:off x="107504" y="1307289"/>
            <a:ext cx="8532440" cy="5067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2705" lvl="0" indent="-342900">
              <a:lnSpc>
                <a:spcPct val="115000"/>
              </a:lnSpc>
              <a:spcBef>
                <a:spcPts val="23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2440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avaient</a:t>
            </a:r>
            <a:r>
              <a:rPr lang="fr-FR" sz="3200" b="1" spc="1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suffi</a:t>
            </a:r>
            <a:r>
              <a:rPr lang="fr-FR" sz="3200" b="1" spc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spc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avec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moins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sept,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moins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deux,</a:t>
            </a:r>
            <a:r>
              <a:rPr lang="fr-FR" sz="3200" spc="1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verbe</a:t>
            </a:r>
            <a:r>
              <a:rPr lang="fr-FR" sz="3200" spc="1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qui</a:t>
            </a:r>
            <a:r>
              <a:rPr lang="fr-FR" sz="3200" spc="10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suit</a:t>
            </a:r>
            <a:r>
              <a:rPr lang="fr-FR" sz="3200" spc="1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</a:t>
            </a:r>
            <a:r>
              <a:rPr lang="fr-FR" sz="3200" spc="1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</a:t>
            </a:r>
            <a:r>
              <a:rPr lang="fr-FR" sz="3200" spc="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 pluriel,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alors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qu’il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singulier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dans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l’expression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i="1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i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d’un,</a:t>
            </a:r>
            <a:r>
              <a:rPr lang="fr-FR" sz="3200" i="1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cela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parce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</a:t>
            </a:r>
            <a:r>
              <a:rPr lang="fr-FR" sz="3200" spc="-8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 nom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commandé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</a:t>
            </a:r>
            <a:r>
              <a:rPr lang="fr-FR" sz="3200" spc="-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le</a:t>
            </a:r>
            <a:r>
              <a:rPr lang="fr-FR" sz="3200" spc="-8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numéral</a:t>
            </a:r>
            <a:r>
              <a:rPr lang="fr-FR" sz="3200" spc="-7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</a:t>
            </a:r>
            <a:r>
              <a:rPr lang="fr-FR" sz="3200" spc="-5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là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-6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pluriel,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</a:t>
            </a:r>
            <a:r>
              <a:rPr lang="fr-FR" sz="3200" spc="-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ici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singulier</a:t>
            </a:r>
            <a:r>
              <a:rPr lang="fr-FR" sz="3200" spc="-4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(moins</a:t>
            </a:r>
            <a:r>
              <a:rPr lang="fr-FR" sz="3200" spc="-7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deux ans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sont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passés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;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</a:t>
            </a:r>
            <a:r>
              <a:rPr lang="fr-FR" sz="3200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d’un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convive était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encore à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table).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225"/>
              </a:spcBef>
              <a:spcAft>
                <a:spcPts val="0"/>
              </a:spcAft>
              <a:buSzPts val="1200"/>
              <a:buFont typeface="Calibri" panose="020F0502020204030204" pitchFamily="34" charset="0"/>
              <a:buChar char="-"/>
              <a:tabLst>
                <a:tab pos="471805" algn="l"/>
              </a:tabLst>
            </a:pPr>
            <a:r>
              <a:rPr lang="fr-FR" sz="3200" b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gang</a:t>
            </a:r>
            <a:r>
              <a:rPr lang="fr-FR" sz="3200" b="1" spc="3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b="1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r>
              <a:rPr lang="fr-FR" sz="3200" b="1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bande</a:t>
            </a:r>
            <a:r>
              <a:rPr lang="fr-FR" sz="3200" spc="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organisée,</a:t>
            </a:r>
            <a:r>
              <a:rPr lang="fr-FR" sz="3200" spc="3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association</a:t>
            </a:r>
            <a:r>
              <a:rPr lang="fr-FR" sz="3200" spc="4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fr-FR" sz="32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3200" spc="-1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malfaiteurs.</a:t>
            </a:r>
            <a:endParaRPr lang="fr-FR" sz="3200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0422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2841</Words>
  <Application>Microsoft Office PowerPoint</Application>
  <PresentationFormat>Affichage à l'écran (4:3)</PresentationFormat>
  <Paragraphs>242</Paragraphs>
  <Slides>45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48" baseType="lpstr">
      <vt:lpstr>Arial</vt:lpstr>
      <vt:lpstr>Calibri</vt:lpstr>
      <vt:lpstr>Thème Office</vt:lpstr>
      <vt:lpstr>Présentation PowerPoint</vt:lpstr>
      <vt:lpstr>Présentation PowerPoint</vt:lpstr>
      <vt:lpstr>Correction de la dictée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Guy Millant</dc:creator>
  <cp:lastModifiedBy>Alain NOEL</cp:lastModifiedBy>
  <cp:revision>332</cp:revision>
  <dcterms:created xsi:type="dcterms:W3CDTF">2015-02-09T14:53:01Z</dcterms:created>
  <dcterms:modified xsi:type="dcterms:W3CDTF">2026-03-09T17:01:01Z</dcterms:modified>
</cp:coreProperties>
</file>