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9" r:id="rId2"/>
    <p:sldId id="317" r:id="rId3"/>
    <p:sldId id="267" r:id="rId4"/>
    <p:sldId id="285" r:id="rId5"/>
    <p:sldId id="280" r:id="rId6"/>
    <p:sldId id="286" r:id="rId7"/>
    <p:sldId id="287" r:id="rId8"/>
    <p:sldId id="281" r:id="rId9"/>
    <p:sldId id="282" r:id="rId10"/>
    <p:sldId id="283" r:id="rId11"/>
    <p:sldId id="284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6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0" autoAdjust="0"/>
    <p:restoredTop sz="94660"/>
  </p:normalViewPr>
  <p:slideViewPr>
    <p:cSldViewPr>
      <p:cViewPr varScale="1">
        <p:scale>
          <a:sx n="69" d="100"/>
          <a:sy n="69" d="100"/>
        </p:scale>
        <p:origin x="-7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B95F-24B5-4F1C-9ADF-80CF3354DC59}" type="datetimeFigureOut">
              <a:rPr lang="fr-FR" smtClean="0"/>
              <a:pPr/>
              <a:t>04/12/2015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455B-6DC0-46D5-A9B9-8A8DBCE91F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B95F-24B5-4F1C-9ADF-80CF3354DC59}" type="datetimeFigureOut">
              <a:rPr lang="fr-FR" smtClean="0"/>
              <a:pPr/>
              <a:t>04/12/2015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455B-6DC0-46D5-A9B9-8A8DBCE91F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B95F-24B5-4F1C-9ADF-80CF3354DC59}" type="datetimeFigureOut">
              <a:rPr lang="fr-FR" smtClean="0"/>
              <a:pPr/>
              <a:t>04/12/2015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455B-6DC0-46D5-A9B9-8A8DBCE91F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B95F-24B5-4F1C-9ADF-80CF3354DC59}" type="datetimeFigureOut">
              <a:rPr lang="fr-FR" smtClean="0"/>
              <a:pPr/>
              <a:t>04/12/2015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455B-6DC0-46D5-A9B9-8A8DBCE91F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B95F-24B5-4F1C-9ADF-80CF3354DC59}" type="datetimeFigureOut">
              <a:rPr lang="fr-FR" smtClean="0"/>
              <a:pPr/>
              <a:t>04/12/2015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455B-6DC0-46D5-A9B9-8A8DBCE91F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B95F-24B5-4F1C-9ADF-80CF3354DC59}" type="datetimeFigureOut">
              <a:rPr lang="fr-FR" smtClean="0"/>
              <a:pPr/>
              <a:t>04/12/2015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455B-6DC0-46D5-A9B9-8A8DBCE91F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B95F-24B5-4F1C-9ADF-80CF3354DC59}" type="datetimeFigureOut">
              <a:rPr lang="fr-FR" smtClean="0"/>
              <a:pPr/>
              <a:t>04/12/2015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455B-6DC0-46D5-A9B9-8A8DBCE91F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B95F-24B5-4F1C-9ADF-80CF3354DC59}" type="datetimeFigureOut">
              <a:rPr lang="fr-FR" smtClean="0"/>
              <a:pPr/>
              <a:t>04/12/2015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455B-6DC0-46D5-A9B9-8A8DBCE91F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B95F-24B5-4F1C-9ADF-80CF3354DC59}" type="datetimeFigureOut">
              <a:rPr lang="fr-FR" smtClean="0"/>
              <a:pPr/>
              <a:t>04/12/2015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455B-6DC0-46D5-A9B9-8A8DBCE91F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B95F-24B5-4F1C-9ADF-80CF3354DC59}" type="datetimeFigureOut">
              <a:rPr lang="fr-FR" smtClean="0"/>
              <a:pPr/>
              <a:t>04/12/2015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455B-6DC0-46D5-A9B9-8A8DBCE91F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B95F-24B5-4F1C-9ADF-80CF3354DC59}" type="datetimeFigureOut">
              <a:rPr lang="fr-FR" smtClean="0"/>
              <a:pPr/>
              <a:t>04/12/2015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455B-6DC0-46D5-A9B9-8A8DBCE91F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2B95F-24B5-4F1C-9ADF-80CF3354DC59}" type="datetimeFigureOut">
              <a:rPr lang="fr-FR" smtClean="0"/>
              <a:pPr/>
              <a:t>04/12/2015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A455B-6DC0-46D5-A9B9-8A8DBCE91F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Correction de la dictée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3124944"/>
          </a:xfrm>
        </p:spPr>
        <p:txBody>
          <a:bodyPr/>
          <a:lstStyle/>
          <a:p>
            <a:pPr algn="ctr">
              <a:buNone/>
            </a:pPr>
            <a:r>
              <a:rPr lang="fr-FR" dirty="0" smtClean="0"/>
              <a:t>Entourez d’un </a:t>
            </a:r>
            <a:r>
              <a:rPr lang="fr-FR" b="1" dirty="0" smtClean="0"/>
              <a:t>petit cercle </a:t>
            </a:r>
            <a:r>
              <a:rPr lang="fr-FR" dirty="0" smtClean="0"/>
              <a:t>les fautes </a:t>
            </a:r>
          </a:p>
          <a:p>
            <a:pPr algn="ctr">
              <a:buNone/>
            </a:pPr>
            <a:r>
              <a:rPr lang="fr-FR" dirty="0" smtClean="0"/>
              <a:t>sur la copie que vous corrigez </a:t>
            </a:r>
          </a:p>
          <a:p>
            <a:pPr algn="ctr">
              <a:buNone/>
            </a:pPr>
            <a:r>
              <a:rPr lang="fr-FR" dirty="0" smtClean="0"/>
              <a:t>et notez sur la 1ère page </a:t>
            </a:r>
          </a:p>
          <a:p>
            <a:pPr algn="ctr">
              <a:buNone/>
            </a:pPr>
            <a:r>
              <a:rPr lang="fr-FR" dirty="0" smtClean="0"/>
              <a:t>le </a:t>
            </a:r>
            <a:r>
              <a:rPr lang="fr-FR" b="1" dirty="0" smtClean="0"/>
              <a:t>nombre de cercles</a:t>
            </a:r>
          </a:p>
        </p:txBody>
      </p:sp>
      <p:pic>
        <p:nvPicPr>
          <p:cNvPr id="4" name="Image 3" descr="logo 2013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5622138"/>
            <a:ext cx="2771800" cy="1052775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 2013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6005035"/>
            <a:ext cx="1763688" cy="669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365104"/>
            <a:ext cx="914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Pérennité :</a:t>
            </a:r>
            <a:r>
              <a:rPr lang="fr-FR" sz="3200" dirty="0" smtClean="0"/>
              <a:t> </a:t>
            </a:r>
          </a:p>
          <a:p>
            <a:pPr algn="ctr"/>
            <a:r>
              <a:rPr lang="fr-FR" sz="3200" dirty="0" smtClean="0"/>
              <a:t>prend 2 n </a:t>
            </a:r>
          </a:p>
          <a:p>
            <a:pPr algn="ctr"/>
            <a:endParaRPr lang="fr-FR" dirty="0" smtClean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45204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Premiers</a:t>
            </a:r>
            <a:endParaRPr lang="fr-FR" sz="28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Ma  loquacité habituelle me conduit à vous interpeller.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Qui que vous soyez, autochtones ou forains, je tiens, à titre liminaire, à vous remercier de votre présence à la première dictée nationale, organisée  par le Rotary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comme moyen de lutte contre l'illettrisme et à vous exhorter à devenir, 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pour assurer la promotion, le succès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et la 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pérennité  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des futures éditions de cette manifestation, nos meilleurs  hérauts</a:t>
            </a:r>
            <a:r>
              <a:rPr kumimoji="0" lang="fr-FR" sz="12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4400" i="0" u="none" strike="noStrike" cap="none" normalizeH="0" baseline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 2013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6005035"/>
            <a:ext cx="1763688" cy="669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293096"/>
            <a:ext cx="91440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Hérauts : </a:t>
            </a:r>
          </a:p>
          <a:p>
            <a:r>
              <a:rPr lang="fr-FR" sz="2800" dirty="0" smtClean="0"/>
              <a:t>messager, personne qui annonce un évènement remarquable; ne pas confondre avec </a:t>
            </a:r>
            <a:r>
              <a:rPr lang="fr-FR" sz="2800" b="1" dirty="0" smtClean="0">
                <a:solidFill>
                  <a:srgbClr val="FF0000"/>
                </a:solidFill>
              </a:rPr>
              <a:t>héros</a:t>
            </a:r>
            <a:r>
              <a:rPr lang="fr-FR" sz="2800" dirty="0" smtClean="0"/>
              <a:t> personne qui se distingue par une valeur ou des exploits extraordinaires</a:t>
            </a:r>
          </a:p>
          <a:p>
            <a:pPr algn="ctr"/>
            <a:endParaRPr lang="fr-FR" dirty="0" smtClean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45204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Premiers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Ma  loquacité habituelle me conduit à vous interpeller.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Qui que vous soyez, autochtones ou forains, je tiens, à titre liminaire, à vous remercier de votre présence à la première dictée nationale, organisée  par le Rotary, comme moyen de lutte contre l'illettrisme et à vous exhorter à devenir, pour assurer la promotion, le succès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et la pérennité  des futures éditions de cette manifestation, nos meilleurs 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hérauts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 2013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6005035"/>
            <a:ext cx="1763688" cy="669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293096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Geeks:</a:t>
            </a:r>
          </a:p>
          <a:p>
            <a:pPr algn="ctr"/>
            <a:r>
              <a:rPr lang="fr-FR" sz="2800" dirty="0" smtClean="0"/>
              <a:t>prononcer </a:t>
            </a:r>
            <a:r>
              <a:rPr lang="fr-FR" sz="2800" dirty="0" err="1" smtClean="0"/>
              <a:t>gi.k</a:t>
            </a:r>
            <a:r>
              <a:rPr lang="fr-FR" sz="2800" dirty="0" smtClean="0"/>
              <a:t> . Mot tiré de l'argot américain désignant une  personne technophile plutôt férue d'informatique</a:t>
            </a:r>
            <a:endParaRPr lang="fr-FR" dirty="0" smtClean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260648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latin typeface="Arial" charset="0"/>
                <a:cs typeface="Arial" charset="0"/>
              </a:rPr>
              <a:t>Que vos préférences quotidiennes aillent spontanément vers le langage des </a:t>
            </a:r>
            <a:r>
              <a:rPr lang="fr-FR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geeks</a:t>
            </a:r>
            <a:r>
              <a:rPr lang="fr-FR" sz="2800" dirty="0" smtClean="0">
                <a:latin typeface="Arial" charset="0"/>
                <a:cs typeface="Arial" charset="0"/>
              </a:rPr>
              <a:t> </a:t>
            </a:r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ou des twitteurs, voire, dans les jours fastes,  jusqu'à utiliser apocopes et syllepses propres à notre langue bien-aimée, que vous revendiquiez simplement comme bagage le b.a.-ba de l'orthographe, et même,  si vous vous surprenez à écrire" polisse", à l'identique du titre du récent film éponyme de MaÏwenn, peu nous chaut.</a:t>
            </a:r>
            <a:endParaRPr kumimoji="0" lang="fr-FR" sz="4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 2013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6005035"/>
            <a:ext cx="1763688" cy="669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293096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Twitteurs :</a:t>
            </a:r>
          </a:p>
          <a:p>
            <a:pPr algn="ctr"/>
            <a:r>
              <a:rPr lang="fr-FR" sz="2800" dirty="0" smtClean="0"/>
              <a:t>personnes envoyant des écrits ou messages sur le site internet tweeter</a:t>
            </a:r>
            <a:endParaRPr lang="fr-FR" dirty="0" smtClean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260648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Que vos préférences quotidiennes aillent spontanément vers le langage des </a:t>
            </a:r>
            <a:r>
              <a:rPr lang="fr-FR" sz="28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geeks</a:t>
            </a: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FR" sz="2800" dirty="0" smtClean="0">
                <a:latin typeface="Arial" charset="0"/>
                <a:cs typeface="Arial" charset="0"/>
              </a:rPr>
              <a:t>ou des </a:t>
            </a:r>
            <a:r>
              <a:rPr lang="fr-FR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twitteurs</a:t>
            </a:r>
            <a:r>
              <a:rPr lang="fr-FR" sz="2800" dirty="0" smtClean="0">
                <a:latin typeface="Arial" charset="0"/>
                <a:cs typeface="Arial" charset="0"/>
              </a:rPr>
              <a:t>, voire, dans les jours fastes,  jusqu'à utiliser apocopes et syllepses </a:t>
            </a:r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propres à notre langue bien-aimée, que vous revendiquiez simplement comme bagage le b.a.-ba de l'orthographe, et même,  si vous vous surprenez à écrire" polisse", à l'identique du titre du récent film éponyme de MaÏwenn, peu nous chaut.</a:t>
            </a:r>
            <a:endParaRPr kumimoji="0" lang="fr-FR" sz="4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 2013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6005035"/>
            <a:ext cx="1763688" cy="669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293096"/>
            <a:ext cx="9144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Apocopes :</a:t>
            </a:r>
          </a:p>
          <a:p>
            <a:r>
              <a:rPr lang="fr-FR" sz="2800" dirty="0" smtClean="0"/>
              <a:t>chutes d'un ou plusieurs phonèmes à la fin du mot par suite d'une évolution phonétique ou d'un abrégement : ex ciné ; métro, sécu</a:t>
            </a:r>
            <a:endParaRPr lang="fr-FR" sz="2800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260648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Que vos préférences quotidiennes aillent spontanément vers le langage des </a:t>
            </a:r>
            <a:r>
              <a:rPr lang="fr-FR" sz="28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geeks</a:t>
            </a: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FR" sz="2800" dirty="0" smtClean="0">
                <a:latin typeface="Arial" charset="0"/>
                <a:cs typeface="Arial" charset="0"/>
              </a:rPr>
              <a:t>ou des twitteurs, voire, dans les jours fastes,  jusqu'à utiliser </a:t>
            </a:r>
            <a:r>
              <a:rPr lang="fr-FR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apocopes</a:t>
            </a:r>
            <a:r>
              <a:rPr lang="fr-FR" sz="2800" dirty="0" smtClean="0">
                <a:latin typeface="Arial" charset="0"/>
                <a:cs typeface="Arial" charset="0"/>
              </a:rPr>
              <a:t> et syllepses </a:t>
            </a:r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propres à notre langue bien-aimée, que vous revendiquiez simplement comme bagage le b.a.-ba de l'orthographe, et même,  si vous vous surprenez à écrire" polisse", à l'identique du titre du récent film éponyme de MaÏwenn, peu nous chaut.</a:t>
            </a:r>
            <a:endParaRPr kumimoji="0" lang="fr-FR" sz="4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 2013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6005035"/>
            <a:ext cx="1763688" cy="669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293096"/>
            <a:ext cx="9144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Syllepses: </a:t>
            </a:r>
          </a:p>
          <a:p>
            <a:r>
              <a:rPr lang="fr-FR" sz="2800" dirty="0" smtClean="0"/>
              <a:t>figure de grammaire qui règle l'accord des mots non d'après les règles grammaticales mais d'après les vues particulières de l'esprit</a:t>
            </a:r>
            <a:endParaRPr lang="fr-FR" sz="2800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260648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Que vos préférences quotidiennes aillent spontanément vers le langage des </a:t>
            </a:r>
            <a:r>
              <a:rPr lang="fr-FR" sz="28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geeks</a:t>
            </a: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FR" sz="2800" dirty="0" smtClean="0">
                <a:latin typeface="Arial" charset="0"/>
                <a:cs typeface="Arial" charset="0"/>
              </a:rPr>
              <a:t>ou des twitteurs, voire, dans les jours fastes,  jusqu'à utiliser apocopes et </a:t>
            </a:r>
            <a:r>
              <a:rPr lang="fr-FR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syllepses </a:t>
            </a:r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propres à notre langue bien-aimée, que vous revendiquiez simplement comme bagage le b.a.-ba de l'orthographe, et même,  si vous vous surprenez à écrire" polisse", à l'identique du titre du récent film éponyme de MaÏwenn, peu nous chaut.</a:t>
            </a:r>
            <a:endParaRPr kumimoji="0" lang="fr-FR" sz="4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 2013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6005035"/>
            <a:ext cx="1763688" cy="669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29309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B.a.-ba :</a:t>
            </a:r>
          </a:p>
          <a:p>
            <a:pPr algn="ctr"/>
            <a:r>
              <a:rPr lang="fr-FR" sz="2800" dirty="0" smtClean="0"/>
              <a:t>attention à l'orthographe très particulière de ce mot</a:t>
            </a:r>
            <a:endParaRPr lang="fr-FR" sz="2800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260648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Que vos préférences quotidiennes aillent spontanément vers le langage des </a:t>
            </a:r>
            <a:r>
              <a:rPr lang="fr-FR" sz="28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geeks</a:t>
            </a: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 ou des twitteurs, voire, dans les jours fastes,  jusqu'à utiliser apocopes et </a:t>
            </a:r>
            <a:r>
              <a:rPr lang="fr-FR" sz="28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syllepses </a:t>
            </a:r>
            <a:r>
              <a:rPr lang="fr-FR" sz="2800" dirty="0" smtClean="0">
                <a:latin typeface="Arial" charset="0"/>
                <a:cs typeface="Arial" charset="0"/>
              </a:rPr>
              <a:t>propres à notre langue bien-aimée, que vous revendiquiez simplement comme bagage le </a:t>
            </a:r>
            <a:r>
              <a:rPr lang="fr-FR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b.a.-ba </a:t>
            </a:r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de l'orthographe, et même,  si vous vous surprenez à écrire" polisse", à l'identique du titre du récent film éponyme de MaÏwenn, peu nous chaut.</a:t>
            </a:r>
            <a:endParaRPr kumimoji="0" lang="fr-FR" sz="4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 2013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6005035"/>
            <a:ext cx="1763688" cy="669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29309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Polisse:</a:t>
            </a:r>
          </a:p>
          <a:p>
            <a:pPr algn="ctr"/>
            <a:r>
              <a:rPr lang="fr-FR" sz="2800" dirty="0" smtClean="0"/>
              <a:t>écrit volontairement comme le titre du film et non </a:t>
            </a:r>
            <a:r>
              <a:rPr lang="fr-FR" sz="2800" b="1" dirty="0" smtClean="0"/>
              <a:t>police</a:t>
            </a:r>
            <a:endParaRPr lang="fr-FR" sz="2800" b="1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260648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Que vos préférences quotidiennes aillent spontanément vers le langage des </a:t>
            </a:r>
            <a:r>
              <a:rPr lang="fr-FR" sz="28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geeks</a:t>
            </a: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 ou des twitteurs, voire, dans les jours fastes,  jusqu'à utiliser apocopes et </a:t>
            </a:r>
            <a:r>
              <a:rPr lang="fr-FR" sz="28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syllepses </a:t>
            </a:r>
            <a:r>
              <a:rPr lang="fr-FR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propres à notre langue bien-aimée, que vous revendiquiez simplement comme bagage le </a:t>
            </a:r>
            <a:r>
              <a:rPr lang="fr-F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b.a.-ba </a:t>
            </a:r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de </a:t>
            </a:r>
            <a:r>
              <a:rPr lang="fr-FR" sz="2800" dirty="0" smtClean="0">
                <a:latin typeface="Arial" charset="0"/>
                <a:cs typeface="Arial" charset="0"/>
              </a:rPr>
              <a:t>l'orthographe, et même,  si vous vous surprenez à écrire "</a:t>
            </a:r>
            <a:r>
              <a:rPr lang="fr-FR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polisse</a:t>
            </a:r>
            <a:r>
              <a:rPr lang="fr-FR" sz="2800" dirty="0" smtClean="0">
                <a:latin typeface="Arial" charset="0"/>
                <a:cs typeface="Arial" charset="0"/>
              </a:rPr>
              <a:t>", </a:t>
            </a:r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à l'identique du titre du récent film éponyme de MaÏwenn, peu nous chaut.</a:t>
            </a:r>
            <a:endParaRPr kumimoji="0" lang="fr-FR" sz="4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 descr="film Polis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6176" y="0"/>
            <a:ext cx="5191648" cy="68580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 2013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6005035"/>
            <a:ext cx="1763688" cy="669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29309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Éponyme:</a:t>
            </a:r>
          </a:p>
          <a:p>
            <a:pPr algn="ctr"/>
            <a:r>
              <a:rPr lang="fr-FR" sz="2800" dirty="0" smtClean="0"/>
              <a:t>qui porte le même nom que; </a:t>
            </a:r>
            <a:r>
              <a:rPr lang="fr-FR" sz="2800" b="1" dirty="0" smtClean="0"/>
              <a:t>attention au y</a:t>
            </a:r>
            <a:endParaRPr lang="fr-FR" sz="2800" b="1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260648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Que vos préférences quotidiennes aillent spontanément vers le langage des </a:t>
            </a:r>
            <a:r>
              <a:rPr lang="fr-FR" sz="28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geeks</a:t>
            </a: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 ou des twitteurs, voire, dans les jours fastes,  jusqu'à utiliser apocopes et </a:t>
            </a:r>
            <a:r>
              <a:rPr lang="fr-FR" sz="28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syllepses </a:t>
            </a:r>
            <a:r>
              <a:rPr lang="fr-FR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propres à notre langue bien-aimée, que vous revendiquiez simplement comme bagage le </a:t>
            </a:r>
            <a:r>
              <a:rPr lang="fr-F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b.a.-ba </a:t>
            </a:r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de </a:t>
            </a:r>
            <a:r>
              <a:rPr lang="fr-FR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l'orthographe, et même,  si vous vous surprenez à écrire "</a:t>
            </a:r>
            <a:r>
              <a:rPr lang="fr-F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polisse</a:t>
            </a:r>
            <a:r>
              <a:rPr lang="fr-FR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", </a:t>
            </a:r>
            <a:r>
              <a:rPr lang="fr-FR" sz="2800" dirty="0" smtClean="0">
                <a:latin typeface="Arial" charset="0"/>
                <a:cs typeface="Arial" charset="0"/>
              </a:rPr>
              <a:t>à l'identique du titre du récent film </a:t>
            </a:r>
            <a:r>
              <a:rPr lang="fr-FR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éponyme</a:t>
            </a:r>
            <a:r>
              <a:rPr lang="fr-FR" sz="2800" dirty="0" smtClean="0">
                <a:latin typeface="Arial" charset="0"/>
                <a:cs typeface="Arial" charset="0"/>
              </a:rPr>
              <a:t> de MaÏwenn,</a:t>
            </a:r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 peu nous chaut.</a:t>
            </a:r>
            <a:endParaRPr kumimoji="0" lang="fr-FR" sz="4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 2013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6005035"/>
            <a:ext cx="1763688" cy="669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293096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Peu nous chaut :</a:t>
            </a:r>
          </a:p>
          <a:p>
            <a:pPr algn="ctr"/>
            <a:r>
              <a:rPr lang="fr-FR" sz="2800" dirty="0" smtClean="0"/>
              <a:t>du verbe défectif </a:t>
            </a:r>
            <a:r>
              <a:rPr lang="fr-FR" sz="2800" b="1" dirty="0" smtClean="0"/>
              <a:t>chaloir</a:t>
            </a:r>
            <a:r>
              <a:rPr lang="fr-FR" sz="2800" dirty="0" smtClean="0"/>
              <a:t>; </a:t>
            </a:r>
          </a:p>
          <a:p>
            <a:pPr algn="ctr"/>
            <a:r>
              <a:rPr lang="fr-FR" sz="2800" dirty="0" smtClean="0"/>
              <a:t>signifie peu nous importe, cela nous est égal</a:t>
            </a:r>
            <a:endParaRPr lang="fr-FR" sz="2800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260648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Que vos préférences quotidiennes aillent spontanément vers le langage des </a:t>
            </a:r>
            <a:r>
              <a:rPr lang="fr-FR" sz="28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geeks</a:t>
            </a: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 ou des twitteurs, voire, dans les jours fastes,  jusqu'à utiliser apocopes et </a:t>
            </a:r>
            <a:r>
              <a:rPr lang="fr-FR" sz="28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syllepses </a:t>
            </a:r>
            <a:r>
              <a:rPr lang="fr-FR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propres à notre langue bien-aimée, que vous revendiquiez simplement comme bagage le </a:t>
            </a:r>
            <a:r>
              <a:rPr lang="fr-F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b.a.-ba </a:t>
            </a:r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de </a:t>
            </a:r>
            <a:r>
              <a:rPr lang="fr-FR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l'orthographe, et même,  si vous vous surprenez à écrire "</a:t>
            </a:r>
            <a:r>
              <a:rPr lang="fr-F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polisse</a:t>
            </a:r>
            <a:r>
              <a:rPr lang="fr-FR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", à l'identique du titre du récent film </a:t>
            </a:r>
            <a:r>
              <a:rPr lang="fr-F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éponyme</a:t>
            </a:r>
            <a:r>
              <a:rPr lang="fr-FR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de MaÏwenn,</a:t>
            </a:r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peu nous chaut.</a:t>
            </a:r>
            <a:endParaRPr kumimoji="0" lang="fr-FR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 2013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5701374"/>
            <a:ext cx="1907704" cy="724578"/>
          </a:xfrm>
          <a:prstGeom prst="rect">
            <a:avLst/>
          </a:prstGeom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652628"/>
            <a:ext cx="91440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4000" b="1" dirty="0" smtClean="0"/>
              <a:t>Autocorrection 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4000" b="1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dirty="0" smtClean="0"/>
              <a:t>Chaque participant aura à noter sur la copie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dirty="0" smtClean="0"/>
              <a:t>qui lui sera confiée les différences entre le texte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dirty="0" smtClean="0"/>
              <a:t>qu’il aura sous les yeux et le texte projeté de la dictée.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dirty="0" smtClean="0"/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dirty="0" smtClean="0"/>
              <a:t>Ces différences seront encerclées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dirty="0" smtClean="0"/>
              <a:t>sans juger de l’importance de la faute.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dirty="0" smtClean="0"/>
              <a:t>Les 10 copies Juniors et les 10 copies Séniors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dirty="0" smtClean="0"/>
              <a:t>seront prélevées par le jury qui les départagera.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 2013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6005035"/>
            <a:ext cx="1763688" cy="669878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260648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latin typeface="Arial" charset="0"/>
                <a:cs typeface="Arial" charset="0"/>
              </a:rPr>
              <a:t>Que vos préférences quotidiennes aillent spontanément vers le langage des </a:t>
            </a:r>
            <a:r>
              <a:rPr lang="fr-FR" sz="2800" b="1" dirty="0" smtClean="0">
                <a:latin typeface="Arial" charset="0"/>
                <a:cs typeface="Arial" charset="0"/>
              </a:rPr>
              <a:t>geeks</a:t>
            </a:r>
            <a:r>
              <a:rPr lang="fr-FR" sz="2800" dirty="0" smtClean="0">
                <a:latin typeface="Arial" charset="0"/>
                <a:cs typeface="Arial" charset="0"/>
              </a:rPr>
              <a:t> ou des twitteurs, voire, dans les jours fastes,  jusqu'à utiliser apocopes et </a:t>
            </a:r>
            <a:r>
              <a:rPr lang="fr-FR" sz="2800" b="1" dirty="0" smtClean="0">
                <a:latin typeface="Arial" charset="0"/>
                <a:cs typeface="Arial" charset="0"/>
              </a:rPr>
              <a:t>syllepses </a:t>
            </a:r>
            <a:r>
              <a:rPr lang="fr-FR" sz="2800" dirty="0" smtClean="0">
                <a:latin typeface="Arial" charset="0"/>
                <a:cs typeface="Arial" charset="0"/>
              </a:rPr>
              <a:t>propres à notre langue bien-aimée, que vous revendiquiez simplement comme bagage le </a:t>
            </a:r>
            <a:r>
              <a:rPr lang="fr-FR" sz="2800" b="1" dirty="0" smtClean="0">
                <a:latin typeface="Arial" charset="0"/>
                <a:cs typeface="Arial" charset="0"/>
              </a:rPr>
              <a:t>b.a.-ba </a:t>
            </a:r>
            <a:r>
              <a:rPr lang="fr-FR" sz="2800" dirty="0" smtClean="0">
                <a:latin typeface="Arial" charset="0"/>
                <a:cs typeface="Arial" charset="0"/>
              </a:rPr>
              <a:t>de l'orthographe, et même,  si vous vous surprenez à écrire "</a:t>
            </a:r>
            <a:r>
              <a:rPr lang="fr-FR" sz="2800" b="1" dirty="0" smtClean="0">
                <a:latin typeface="Arial" charset="0"/>
                <a:cs typeface="Arial" charset="0"/>
              </a:rPr>
              <a:t>polisse</a:t>
            </a:r>
            <a:r>
              <a:rPr lang="fr-FR" sz="2800" dirty="0" smtClean="0">
                <a:latin typeface="Arial" charset="0"/>
                <a:cs typeface="Arial" charset="0"/>
              </a:rPr>
              <a:t>", à l'identique du titre du récent film </a:t>
            </a:r>
            <a:r>
              <a:rPr lang="fr-FR" sz="2800" b="1" dirty="0" smtClean="0">
                <a:latin typeface="Arial" charset="0"/>
                <a:cs typeface="Arial" charset="0"/>
              </a:rPr>
              <a:t>éponyme</a:t>
            </a:r>
            <a:r>
              <a:rPr lang="fr-FR" sz="2800" dirty="0" smtClean="0">
                <a:latin typeface="Arial" charset="0"/>
                <a:cs typeface="Arial" charset="0"/>
              </a:rPr>
              <a:t> de </a:t>
            </a:r>
            <a:r>
              <a:rPr lang="fr-FR" sz="2800" dirty="0" err="1" smtClean="0">
                <a:latin typeface="Arial" charset="0"/>
                <a:cs typeface="Arial" charset="0"/>
              </a:rPr>
              <a:t>MaÏwenn</a:t>
            </a:r>
            <a:r>
              <a:rPr lang="fr-FR" sz="2800" dirty="0" smtClean="0">
                <a:latin typeface="Arial" charset="0"/>
                <a:cs typeface="Arial" charset="0"/>
              </a:rPr>
              <a:t>,</a:t>
            </a:r>
            <a:r>
              <a:rPr lang="fr-FR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,</a:t>
            </a:r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FR" sz="2800" dirty="0" smtClean="0">
                <a:latin typeface="Arial" charset="0"/>
                <a:cs typeface="Arial" charset="0"/>
              </a:rPr>
              <a:t>peu nous chaut</a:t>
            </a:r>
            <a:r>
              <a:rPr lang="fr-FR" sz="2800" b="1" dirty="0" smtClean="0">
                <a:latin typeface="Arial" charset="0"/>
                <a:cs typeface="Arial" charset="0"/>
              </a:rPr>
              <a:t>.</a:t>
            </a:r>
            <a:endParaRPr kumimoji="0" lang="fr-FR" sz="4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 2013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6005035"/>
            <a:ext cx="1763688" cy="669878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299695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/>
              <a:t>FIN DE LA DICTEE DES JUNIORS</a:t>
            </a:r>
            <a:endParaRPr kumimoji="0" lang="fr-FR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 2013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6005035"/>
            <a:ext cx="1763688" cy="669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29309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In petto :</a:t>
            </a:r>
          </a:p>
          <a:p>
            <a:pPr algn="ctr"/>
            <a:r>
              <a:rPr lang="fr-FR" sz="2800" dirty="0" smtClean="0"/>
              <a:t>locution adverbiale qui signifie en son for intérieur</a:t>
            </a:r>
            <a:endParaRPr lang="fr-FR" sz="2800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8864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 smtClean="0"/>
              <a:t>Vous auriez certainement préféré,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</a:rPr>
              <a:t>in petto</a:t>
            </a:r>
            <a:r>
              <a:rPr lang="fr-FR" sz="2800" dirty="0" smtClean="0"/>
              <a:t>, en ce premier jour de printemps, </a:t>
            </a:r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écouter pieusement le gazouillis des passereaux, profiter, n'y voyez pas malice mesdames, d'un  après-midi de lèche-vitrines,  assister à la floraison  des premières plantes mellifères,  ou admirer  la majesté d'un liquidambar.</a:t>
            </a:r>
            <a:endParaRPr lang="fr-FR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 2013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6005035"/>
            <a:ext cx="1763688" cy="669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29309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Gazouillis:</a:t>
            </a:r>
          </a:p>
          <a:p>
            <a:pPr algn="ctr"/>
            <a:r>
              <a:rPr lang="fr-FR" sz="2800" dirty="0" smtClean="0"/>
              <a:t>Attention au   </a:t>
            </a:r>
            <a:r>
              <a:rPr lang="fr-FR" sz="2800" b="1" dirty="0" smtClean="0">
                <a:solidFill>
                  <a:srgbClr val="FF0000"/>
                </a:solidFill>
              </a:rPr>
              <a:t>i</a:t>
            </a:r>
            <a:r>
              <a:rPr lang="fr-FR" sz="2800" dirty="0" smtClean="0"/>
              <a:t>   avant les 2   </a:t>
            </a:r>
            <a:r>
              <a:rPr lang="fr-FR" sz="2800" b="1" dirty="0" err="1" smtClean="0">
                <a:solidFill>
                  <a:srgbClr val="FF0000"/>
                </a:solidFill>
              </a:rPr>
              <a:t>ll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8864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Vous auriez certainement préféré, </a:t>
            </a:r>
            <a:r>
              <a:rPr lang="fr-FR" sz="2800" b="1" dirty="0" smtClean="0">
                <a:solidFill>
                  <a:schemeClr val="bg1">
                    <a:lumMod val="95000"/>
                  </a:schemeClr>
                </a:solidFill>
              </a:rPr>
              <a:t>in petto</a:t>
            </a: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, en ce premier jour de printemps</a:t>
            </a:r>
            <a:r>
              <a:rPr lang="fr-FR" sz="2800" dirty="0" smtClean="0"/>
              <a:t>, écouter pieusement le </a:t>
            </a:r>
            <a:r>
              <a:rPr lang="fr-FR" sz="2800" b="1" dirty="0" smtClean="0">
                <a:solidFill>
                  <a:srgbClr val="FF0000"/>
                </a:solidFill>
              </a:rPr>
              <a:t>gazouillis</a:t>
            </a:r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des passereaux, profiter, n'y voyez pas malice mesdames, d'un  après-midi de lèche-vitrines,  assister à la floraison  des premières plantes mellifères,  ou admirer  la majesté d'un liquidambar.</a:t>
            </a:r>
            <a:endParaRPr lang="fr-FR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 2013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6005035"/>
            <a:ext cx="1763688" cy="669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29309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Passereaux:</a:t>
            </a:r>
          </a:p>
          <a:p>
            <a:pPr algn="ctr"/>
            <a:r>
              <a:rPr lang="fr-FR" sz="2800" dirty="0" smtClean="0"/>
              <a:t>s'écrit    </a:t>
            </a:r>
            <a:r>
              <a:rPr lang="fr-FR" sz="2800" b="1" dirty="0" smtClean="0"/>
              <a:t>eaux</a:t>
            </a:r>
            <a:r>
              <a:rPr lang="fr-FR" sz="2800" dirty="0" smtClean="0"/>
              <a:t>    à la fin 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96307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Vous auriez certainement préféré, in petto, en ce premier jour de printemps,</a:t>
            </a:r>
            <a:r>
              <a:rPr lang="fr-FR" sz="2800" dirty="0" smtClean="0"/>
              <a:t> </a:t>
            </a: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écouter pieusement le gazouillis</a:t>
            </a:r>
            <a:r>
              <a:rPr lang="fr-FR" sz="3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3200" dirty="0" smtClean="0"/>
              <a:t>des </a:t>
            </a:r>
            <a:r>
              <a:rPr lang="fr-FR" sz="3200" b="1" dirty="0" smtClean="0">
                <a:solidFill>
                  <a:srgbClr val="FF0000"/>
                </a:solidFill>
              </a:rPr>
              <a:t>passereaux</a:t>
            </a:r>
            <a:r>
              <a:rPr lang="fr-FR" sz="3200" dirty="0" smtClean="0"/>
              <a:t>, profiter, n'y voyez pas malice mesdames, </a:t>
            </a:r>
            <a:r>
              <a:rPr lang="fr-FR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d'un  </a:t>
            </a:r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après-midi de lèche-vitrines,  assister à la floraison  des premières plantes mellifères,  ou admirer  la majesté d'un liquidambar.</a:t>
            </a:r>
            <a:endParaRPr lang="fr-FR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 2013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6005035"/>
            <a:ext cx="1763688" cy="669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29309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lèche-vitrines:</a:t>
            </a:r>
          </a:p>
          <a:p>
            <a:pPr algn="ctr"/>
            <a:r>
              <a:rPr lang="fr-FR" sz="2800" dirty="0" smtClean="0"/>
              <a:t>nom masculin invariable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96307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Vous auriez certainement préféré, in petto, en ce premier jour de printemps,</a:t>
            </a:r>
            <a:r>
              <a:rPr lang="fr-FR" sz="2800" dirty="0" smtClean="0"/>
              <a:t> </a:t>
            </a: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écouter pieusement le gazouillis</a:t>
            </a:r>
            <a:r>
              <a:rPr lang="fr-FR" sz="3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des passereaux, profiter, n'y voyez pas malice mesdames</a:t>
            </a:r>
            <a:r>
              <a:rPr lang="fr-FR" sz="3200" dirty="0" smtClean="0">
                <a:solidFill>
                  <a:schemeClr val="bg1">
                    <a:lumMod val="95000"/>
                  </a:schemeClr>
                </a:solidFill>
              </a:rPr>
              <a:t>,</a:t>
            </a:r>
            <a:r>
              <a:rPr lang="fr-FR" sz="2800" dirty="0" smtClean="0"/>
              <a:t> d'un  après-midi de </a:t>
            </a:r>
            <a:r>
              <a:rPr lang="fr-FR" sz="2800" b="1" dirty="0" smtClean="0">
                <a:solidFill>
                  <a:srgbClr val="FF0000"/>
                </a:solidFill>
              </a:rPr>
              <a:t>lèche-vitrines</a:t>
            </a:r>
            <a:r>
              <a:rPr lang="fr-FR" sz="2800" dirty="0" smtClean="0"/>
              <a:t>,  </a:t>
            </a:r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assister à la floraison  des premières plantes mellifères,  ou admirer  la majesté d'un liquidambar.</a:t>
            </a:r>
            <a:endParaRPr lang="fr-FR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 2013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6005035"/>
            <a:ext cx="1763688" cy="669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293096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Mellifères:</a:t>
            </a:r>
          </a:p>
          <a:p>
            <a:pPr algn="ctr"/>
            <a:r>
              <a:rPr lang="fr-FR" sz="2800" dirty="0" smtClean="0"/>
              <a:t>plantes dont le nectar est prélevé par les abeilles pour élaborer le miel; </a:t>
            </a:r>
            <a:r>
              <a:rPr lang="fr-FR" sz="2800" b="1" dirty="0" smtClean="0"/>
              <a:t>comporte 2 </a:t>
            </a:r>
            <a:r>
              <a:rPr lang="fr-FR" sz="2800" b="1" dirty="0" err="1" smtClean="0"/>
              <a:t>ll</a:t>
            </a:r>
            <a:endParaRPr lang="fr-FR" sz="2800" b="1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96307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Vous auriez certainement préféré, in petto, en ce premier jour de printemps,</a:t>
            </a:r>
            <a:r>
              <a:rPr lang="fr-FR" sz="2800" dirty="0" smtClean="0"/>
              <a:t> </a:t>
            </a: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écouter pieusement le gazouillis</a:t>
            </a:r>
            <a:r>
              <a:rPr lang="fr-FR" sz="3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des passereaux, profiter, n'y voyez pas malice mesdames</a:t>
            </a:r>
            <a:r>
              <a:rPr lang="fr-FR" sz="3200" dirty="0" smtClean="0">
                <a:solidFill>
                  <a:schemeClr val="bg1">
                    <a:lumMod val="95000"/>
                  </a:schemeClr>
                </a:solidFill>
              </a:rPr>
              <a:t>,</a:t>
            </a:r>
            <a:r>
              <a:rPr lang="fr-FR" sz="2800" dirty="0" smtClean="0"/>
              <a:t> </a:t>
            </a: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d'un  après-midi de lèche-vitrines,  </a:t>
            </a:r>
            <a:r>
              <a:rPr lang="fr-FR" sz="2800" dirty="0" smtClean="0"/>
              <a:t>assister à la floraison  des premières plantes </a:t>
            </a:r>
            <a:r>
              <a:rPr lang="fr-FR" sz="2800" b="1" dirty="0" smtClean="0">
                <a:solidFill>
                  <a:srgbClr val="FF0000"/>
                </a:solidFill>
              </a:rPr>
              <a:t>mellifères</a:t>
            </a:r>
            <a:r>
              <a:rPr lang="fr-FR" sz="2800" dirty="0" smtClean="0"/>
              <a:t>,  </a:t>
            </a:r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ou admirer  la majesté d'un liquidambar.</a:t>
            </a:r>
            <a:endParaRPr lang="fr-FR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Image 4" descr="plantes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0662" y="1138237"/>
            <a:ext cx="6162675" cy="4581525"/>
          </a:xfrm>
          <a:prstGeom prst="rect">
            <a:avLst/>
          </a:prstGeom>
        </p:spPr>
      </p:pic>
      <p:pic>
        <p:nvPicPr>
          <p:cNvPr id="7" name="Image 6" descr="plantes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426"/>
            <a:ext cx="9131418" cy="681657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 2013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6005035"/>
            <a:ext cx="1763688" cy="669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293096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Liquidambar:</a:t>
            </a:r>
          </a:p>
          <a:p>
            <a:r>
              <a:rPr lang="fr-FR" sz="2800" dirty="0" smtClean="0"/>
              <a:t>arbre à feuilles caduques originaire d'Asie ou une </a:t>
            </a:r>
            <a:r>
              <a:rPr lang="fr-FR" sz="2800" smtClean="0"/>
              <a:t>résine à </a:t>
            </a:r>
            <a:r>
              <a:rPr lang="fr-FR" sz="2800" dirty="0" smtClean="0"/>
              <a:t>l'odeur de cannelle qui lui a donné son nom. </a:t>
            </a:r>
            <a:endParaRPr lang="fr-FR" sz="2800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96307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Vous auriez certainement préféré, in petto, en ce premier jour de printemps,</a:t>
            </a:r>
            <a:r>
              <a:rPr lang="fr-FR" sz="2800" dirty="0" smtClean="0"/>
              <a:t> </a:t>
            </a: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écouter pieusement le gazouillis</a:t>
            </a:r>
            <a:r>
              <a:rPr lang="fr-FR" sz="3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des passereaux, profiter, n'y voyez pas malice mesdames</a:t>
            </a:r>
            <a:r>
              <a:rPr lang="fr-FR" sz="3200" dirty="0" smtClean="0">
                <a:solidFill>
                  <a:schemeClr val="bg1">
                    <a:lumMod val="95000"/>
                  </a:schemeClr>
                </a:solidFill>
              </a:rPr>
              <a:t>,</a:t>
            </a:r>
            <a:r>
              <a:rPr lang="fr-FR" sz="2800" dirty="0" smtClean="0"/>
              <a:t> </a:t>
            </a: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d'un  après-midi de lèche-vitrines,  assister à la floraison  des premières plantes mellifères,  </a:t>
            </a:r>
            <a:r>
              <a:rPr lang="fr-FR" sz="2800" dirty="0" smtClean="0"/>
              <a:t>ou admirer  la majesté d'un </a:t>
            </a:r>
            <a:r>
              <a:rPr lang="fr-FR" sz="2800" b="1" dirty="0" smtClean="0">
                <a:solidFill>
                  <a:srgbClr val="FF0000"/>
                </a:solidFill>
              </a:rPr>
              <a:t>liquidambar</a:t>
            </a:r>
            <a:r>
              <a:rPr lang="fr-FR" sz="2800" dirty="0" smtClean="0"/>
              <a:t>.</a:t>
            </a:r>
            <a:endParaRPr lang="fr-FR" sz="28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 2013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6005035"/>
            <a:ext cx="1763688" cy="669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293096"/>
            <a:ext cx="9144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Kitesurf, kayak :</a:t>
            </a:r>
          </a:p>
          <a:p>
            <a:r>
              <a:rPr lang="fr-FR" sz="2800" dirty="0" smtClean="0"/>
              <a:t>2 sports de glisse sur l'eau utilisant le premier une planche, une aile principale et un empennage, le deuxième  une planche et une pagaie. </a:t>
            </a:r>
            <a:r>
              <a:rPr lang="fr-FR" sz="2800" b="1" dirty="0" smtClean="0">
                <a:solidFill>
                  <a:srgbClr val="FF0000"/>
                </a:solidFill>
              </a:rPr>
              <a:t>Kyudo </a:t>
            </a:r>
            <a:r>
              <a:rPr lang="fr-FR" sz="2800" dirty="0" smtClean="0"/>
              <a:t>: tir à l’arc japonais</a:t>
            </a:r>
            <a:endParaRPr lang="fr-FR" sz="2800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88641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 smtClean="0"/>
              <a:t>Vous auriez pu tout aussi bien exercer vos talents, un brin athlétiques, d'adeptes  du  </a:t>
            </a:r>
            <a:r>
              <a:rPr lang="fr-FR" sz="2800" b="1" dirty="0" smtClean="0">
                <a:solidFill>
                  <a:srgbClr val="FF0000"/>
                </a:solidFill>
              </a:rPr>
              <a:t>kitesurf </a:t>
            </a:r>
            <a:r>
              <a:rPr lang="fr-FR" sz="2800" dirty="0" smtClean="0"/>
              <a:t>, du </a:t>
            </a:r>
            <a:r>
              <a:rPr lang="fr-FR" sz="2800" b="1" dirty="0" smtClean="0">
                <a:solidFill>
                  <a:srgbClr val="FF0000"/>
                </a:solidFill>
              </a:rPr>
              <a:t>kyudo</a:t>
            </a:r>
            <a:r>
              <a:rPr lang="fr-FR" sz="2800" dirty="0" smtClean="0"/>
              <a:t>,  ou  du </a:t>
            </a:r>
            <a:r>
              <a:rPr lang="fr-FR" sz="2800" b="1" dirty="0" smtClean="0">
                <a:solidFill>
                  <a:srgbClr val="FF0000"/>
                </a:solidFill>
              </a:rPr>
              <a:t>kayak</a:t>
            </a:r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 ou, sacrifiant à votre hédonisme, lovés dans votre sofa, déguster les arômes complexes d'un Maragogype ou comparer entre amis, dans une longue discussion bachique, les vertus des vins de Xérès ou de Rivesaltes.</a:t>
            </a:r>
            <a:endParaRPr lang="fr-FR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Image 4" descr="kitesur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241086"/>
            <a:ext cx="5616624" cy="4375827"/>
          </a:xfrm>
          <a:prstGeom prst="rect">
            <a:avLst/>
          </a:prstGeom>
        </p:spPr>
      </p:pic>
      <p:pic>
        <p:nvPicPr>
          <p:cNvPr id="7" name="Image 6" descr="kaya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7947" y="1268760"/>
            <a:ext cx="7328106" cy="4320480"/>
          </a:xfrm>
          <a:prstGeom prst="rect">
            <a:avLst/>
          </a:prstGeom>
        </p:spPr>
      </p:pic>
      <p:pic>
        <p:nvPicPr>
          <p:cNvPr id="9" name="Image 8" descr="kyod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35374"/>
            <a:ext cx="9144000" cy="689337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 2013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6005035"/>
            <a:ext cx="1763688" cy="669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29309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Hédonisme:</a:t>
            </a:r>
          </a:p>
          <a:p>
            <a:pPr algn="ctr"/>
            <a:r>
              <a:rPr lang="fr-FR" sz="2800" dirty="0" smtClean="0"/>
              <a:t>philosophie qui fait du plaisir le but de la vie</a:t>
            </a:r>
            <a:endParaRPr lang="fr-FR" sz="2800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88641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Vous auriez pu tout aussi bien exercer vos talents, un brin athlétiques, d'adeptes  du  kitesurf , du kyudo,  ou  du kayak</a:t>
            </a:r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 </a:t>
            </a:r>
            <a:r>
              <a:rPr lang="fr-FR" sz="2800" dirty="0" smtClean="0"/>
              <a:t>ou, sacrifiant à votre </a:t>
            </a:r>
            <a:r>
              <a:rPr lang="fr-FR" sz="2800" b="1" dirty="0" smtClean="0">
                <a:solidFill>
                  <a:srgbClr val="FF0000"/>
                </a:solidFill>
              </a:rPr>
              <a:t>hédonisme</a:t>
            </a:r>
            <a:r>
              <a:rPr lang="fr-FR" sz="2800" dirty="0" smtClean="0"/>
              <a:t>, </a:t>
            </a:r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lovés dans votre sofa, déguster les arômes complexes d'un Maragogype ou comparer entre amis, dans une longue discussion bachique, les vertus des vins de Xérès ou de Rivesaltes.</a:t>
            </a:r>
            <a:endParaRPr lang="fr-FR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 2013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6005035"/>
            <a:ext cx="1763688" cy="669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509120"/>
            <a:ext cx="9144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Premiers</a:t>
            </a:r>
            <a:r>
              <a:rPr lang="fr-FR" sz="3200" dirty="0" smtClean="0"/>
              <a:t>: </a:t>
            </a:r>
          </a:p>
          <a:p>
            <a:pPr algn="ctr"/>
            <a:r>
              <a:rPr lang="fr-FR" sz="3200" dirty="0" smtClean="0"/>
              <a:t>prend le pluriel puisqu'il concerne tous les participants (cf. début et fin de la dictée)</a:t>
            </a:r>
          </a:p>
          <a:p>
            <a:pPr algn="ctr"/>
            <a:endParaRPr lang="fr-FR" dirty="0" smtClean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45204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Premiers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Ma  loquacité habituelle me conduit à vous interpeller.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Qui que vous soyez, autochtones ou forains, je tiens, à titre liminaire, à vous remercier de votre présence à la première dictée nationale, organisée  par le Rotary, comme moyen de lutte contre l'illettrisme et à vous exhorter à devenir, pour assurer la promotion, le succès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et la pérennité  des futures éditions de cette manifestation, nos meilleurs  hérauts</a:t>
            </a:r>
            <a:r>
              <a:rPr kumimoji="0" lang="fr-FR" sz="12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4400" i="0" u="none" strike="noStrike" cap="none" normalizeH="0" baseline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 2013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6005035"/>
            <a:ext cx="1763688" cy="669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29309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Sofa:</a:t>
            </a:r>
          </a:p>
          <a:p>
            <a:pPr algn="ctr"/>
            <a:r>
              <a:rPr lang="fr-FR" sz="2800" dirty="0" smtClean="0"/>
              <a:t>terme emprunté au turc sofa</a:t>
            </a:r>
            <a:endParaRPr lang="fr-FR" sz="2800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88641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Vous auriez pu tout aussi bien exercer vos talents, un brin athlétiques, d'adeptes  du  kitesurf , du kyudo,  ou  du kayak</a:t>
            </a:r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 </a:t>
            </a: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ou, sacrifiant à votre hédonisme, </a:t>
            </a:r>
            <a:r>
              <a:rPr lang="fr-FR" sz="2800" dirty="0" smtClean="0"/>
              <a:t>lovés dans votre </a:t>
            </a:r>
            <a:r>
              <a:rPr lang="fr-FR" sz="2800" b="1" dirty="0" smtClean="0">
                <a:solidFill>
                  <a:srgbClr val="FF0000"/>
                </a:solidFill>
              </a:rPr>
              <a:t>sofa</a:t>
            </a:r>
            <a:r>
              <a:rPr lang="fr-FR" sz="2800" dirty="0" smtClean="0"/>
              <a:t>, </a:t>
            </a:r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déguster les arômes complexes d'un Maragogype ou comparer entre amis, dans une longue discussion bachique, les vertus des vins de Xérès ou de Rivesaltes.</a:t>
            </a:r>
            <a:endParaRPr lang="fr-FR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 2013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6005035"/>
            <a:ext cx="1763688" cy="669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29309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Arômes :</a:t>
            </a:r>
          </a:p>
          <a:p>
            <a:pPr algn="ctr"/>
            <a:r>
              <a:rPr lang="fr-FR" sz="2800" dirty="0" smtClean="0"/>
              <a:t>attention au    ^    sur le </a:t>
            </a:r>
            <a:r>
              <a:rPr lang="fr-FR" sz="2800" b="1" dirty="0" smtClean="0"/>
              <a:t>o</a:t>
            </a:r>
            <a:endParaRPr lang="fr-FR" sz="2800" b="1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88641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Vous auriez pu tout aussi bien exercer vos talents, un brin athlétiques, d'adeptes  du  kitesurf , du kyudo,  ou  du kayak</a:t>
            </a:r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 </a:t>
            </a: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ou, sacrifiant à votre hédonisme, lovés dans votre sofa</a:t>
            </a:r>
            <a:r>
              <a:rPr lang="fr-FR" sz="2400" b="1" dirty="0" smtClean="0"/>
              <a:t>, </a:t>
            </a:r>
            <a:r>
              <a:rPr lang="fr-FR" sz="2800" dirty="0" smtClean="0"/>
              <a:t>déguster les </a:t>
            </a:r>
            <a:r>
              <a:rPr lang="fr-FR" sz="2800" b="1" dirty="0" smtClean="0">
                <a:solidFill>
                  <a:srgbClr val="FF0000"/>
                </a:solidFill>
              </a:rPr>
              <a:t>arômes</a:t>
            </a:r>
            <a:r>
              <a:rPr lang="fr-FR" sz="2800" dirty="0" smtClean="0"/>
              <a:t> complexes </a:t>
            </a:r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d'un </a:t>
            </a:r>
            <a:r>
              <a:rPr lang="fr-FR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Maragogype ou </a:t>
            </a:r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comparer entre amis, dans une longue discussion bachique, les vertus des vins de Xérès ou de Rivesaltes.</a:t>
            </a:r>
            <a:endParaRPr lang="fr-FR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 2013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6005035"/>
            <a:ext cx="1763688" cy="669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293096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Maragogype:</a:t>
            </a:r>
          </a:p>
          <a:p>
            <a:pPr algn="ctr"/>
            <a:r>
              <a:rPr lang="fr-FR" sz="2800" dirty="0" smtClean="0"/>
              <a:t>type de café arabica à gros grains tirant son nom d'une ville du Brésil</a:t>
            </a:r>
            <a:endParaRPr lang="fr-FR" sz="2800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88641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Vous auriez pu tout aussi bien exercer vos talents, un brin athlétiques, d'adeptes  du  kitesurf , du kyudo,  ou  du kayak</a:t>
            </a:r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 </a:t>
            </a: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ou, sacrifiant à votre hédonisme, lovés dans votre sofa</a:t>
            </a:r>
            <a:r>
              <a:rPr lang="fr-FR" sz="24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déguster les arômes complexes</a:t>
            </a:r>
            <a:r>
              <a:rPr lang="fr-FR" sz="2800" dirty="0" smtClean="0"/>
              <a:t> d'un </a:t>
            </a:r>
            <a:r>
              <a:rPr lang="fr-FR" sz="2800" b="1" dirty="0" smtClean="0">
                <a:solidFill>
                  <a:srgbClr val="FF0000"/>
                </a:solidFill>
              </a:rPr>
              <a:t>Maragogype</a:t>
            </a:r>
            <a:r>
              <a:rPr lang="fr-FR" sz="2800" dirty="0" smtClean="0"/>
              <a:t> ou comparer entre amis, </a:t>
            </a:r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dans une longue discussion bachique, les vertus des vins de Xérès ou de Rivesaltes.</a:t>
            </a:r>
            <a:endParaRPr lang="fr-FR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Image 4" descr="Maragogy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757237"/>
            <a:ext cx="7772400" cy="5343525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 2013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6005035"/>
            <a:ext cx="1763688" cy="669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293096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Bachique:</a:t>
            </a:r>
          </a:p>
          <a:p>
            <a:pPr algn="ctr"/>
            <a:r>
              <a:rPr lang="fr-FR" sz="2800" dirty="0" smtClean="0"/>
              <a:t>qui a rapport au vin; attention ne prend qu'un   </a:t>
            </a:r>
            <a:r>
              <a:rPr lang="fr-FR" sz="2800" b="1" dirty="0" smtClean="0">
                <a:solidFill>
                  <a:srgbClr val="FF0000"/>
                </a:solidFill>
              </a:rPr>
              <a:t>c </a:t>
            </a:r>
            <a:r>
              <a:rPr lang="fr-FR" sz="2800" dirty="0" smtClean="0"/>
              <a:t>, à la différence de Ba</a:t>
            </a:r>
            <a:r>
              <a:rPr lang="fr-FR" sz="2800" b="1" dirty="0" smtClean="0">
                <a:solidFill>
                  <a:srgbClr val="FF0000"/>
                </a:solidFill>
              </a:rPr>
              <a:t>cc</a:t>
            </a:r>
            <a:r>
              <a:rPr lang="fr-FR" sz="2800" dirty="0" smtClean="0"/>
              <a:t>hus</a:t>
            </a:r>
            <a:endParaRPr lang="fr-FR" sz="2800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88641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Vous auriez pu tout aussi bien exercer vos talents, un brin athlétiques, d'adeptes  du  kitesurf , du kyudo,  ou  du kayak</a:t>
            </a:r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 </a:t>
            </a: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ou, sacrifiant à votre hédonisme, lovés dans votre sofa</a:t>
            </a:r>
            <a:r>
              <a:rPr lang="fr-FR" sz="24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déguster les arômes complexes</a:t>
            </a:r>
            <a:r>
              <a:rPr lang="fr-FR" sz="2800" dirty="0" smtClean="0"/>
              <a:t> </a:t>
            </a: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d'un Maragogype ou comparer entre amis,</a:t>
            </a:r>
            <a:r>
              <a:rPr lang="fr-FR" sz="2800" dirty="0" smtClean="0"/>
              <a:t> dans une longue discussion </a:t>
            </a:r>
            <a:r>
              <a:rPr lang="fr-FR" sz="2800" b="1" dirty="0" smtClean="0">
                <a:solidFill>
                  <a:srgbClr val="FF0000"/>
                </a:solidFill>
              </a:rPr>
              <a:t>bachique</a:t>
            </a:r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les vertus des vins de Xérès ou de Rivesaltes.</a:t>
            </a:r>
            <a:endParaRPr lang="fr-FR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 2013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6005035"/>
            <a:ext cx="1763688" cy="669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57301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Vins de Xérès et Rivesaltes :</a:t>
            </a:r>
          </a:p>
          <a:p>
            <a:pPr algn="ctr"/>
            <a:r>
              <a:rPr lang="fr-FR" sz="2800" dirty="0" smtClean="0"/>
              <a:t>Tous deux d'appellation d'origine contrôlée, les premiers sont des vins blancs espagnols, dans le sud de l'Andalousie mutés à l'eau de vie et les seconds des vins doux naturels français produits près de Rivesaltes</a:t>
            </a:r>
            <a:endParaRPr lang="fr-FR" sz="2800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88641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Vous auriez pu tout aussi bien exercer vos talents, un brin athlétiques, d'adeptes  du  kitesurf , du kyudo,  ou  du kayak</a:t>
            </a:r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 </a:t>
            </a: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ou, sacrifiant à votre hédonisme, lovés dans votre sofa</a:t>
            </a:r>
            <a:r>
              <a:rPr lang="fr-FR" sz="24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déguster les arômes complexes</a:t>
            </a:r>
            <a:r>
              <a:rPr lang="fr-FR" sz="2800" dirty="0" smtClean="0"/>
              <a:t> </a:t>
            </a: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d'un Maragogype ou comparer entre amis,</a:t>
            </a:r>
            <a:r>
              <a:rPr lang="fr-FR" sz="2800" dirty="0" smtClean="0"/>
              <a:t> </a:t>
            </a: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dans une longue discussion bachique</a:t>
            </a:r>
            <a:r>
              <a:rPr lang="fr-FR" sz="2800" dirty="0" smtClean="0"/>
              <a:t>, les vertus des vins de </a:t>
            </a:r>
            <a:r>
              <a:rPr lang="fr-FR" sz="2800" b="1" dirty="0" smtClean="0">
                <a:solidFill>
                  <a:srgbClr val="FF0000"/>
                </a:solidFill>
              </a:rPr>
              <a:t>Xérès </a:t>
            </a:r>
            <a:r>
              <a:rPr lang="fr-FR" sz="2800" dirty="0" smtClean="0"/>
              <a:t>ou de </a:t>
            </a:r>
            <a:r>
              <a:rPr lang="fr-FR" sz="2800" b="1" dirty="0" smtClean="0">
                <a:solidFill>
                  <a:srgbClr val="FF0000"/>
                </a:solidFill>
              </a:rPr>
              <a:t>Rivesaltes</a:t>
            </a:r>
            <a:r>
              <a:rPr lang="fr-FR" sz="2800" dirty="0" smtClean="0"/>
              <a:t>.</a:t>
            </a:r>
            <a:endParaRPr lang="fr-FR" sz="28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 2013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6005035"/>
            <a:ext cx="1763688" cy="669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00506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Faire fi: </a:t>
            </a:r>
          </a:p>
          <a:p>
            <a:pPr algn="ctr"/>
            <a:r>
              <a:rPr lang="fr-FR" sz="2800" dirty="0" smtClean="0"/>
              <a:t>dédaigner, mépriser</a:t>
            </a:r>
            <a:endParaRPr lang="fr-FR" sz="2800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 smtClean="0"/>
              <a:t>Mais, </a:t>
            </a:r>
            <a:r>
              <a:rPr lang="fr-FR" sz="2800" b="1" dirty="0" smtClean="0">
                <a:solidFill>
                  <a:srgbClr val="FF0000"/>
                </a:solidFill>
              </a:rPr>
              <a:t>faisant fi </a:t>
            </a:r>
            <a:r>
              <a:rPr lang="fr-FR" sz="2800" dirty="0" smtClean="0"/>
              <a:t>de vos réserves et de vos envies, vous êtes venus participer, sous le couvert d'une confrontation ludique et d'une joute autour des mots, à la défense de notre langue française et à la lutte qui nous rassemble aujourd'hui.</a:t>
            </a:r>
          </a:p>
          <a:p>
            <a:r>
              <a:rPr lang="fr-FR" sz="2800" dirty="0" smtClean="0"/>
              <a:t>Ainsi ,vous serez  tous, dans nos mémoires,  </a:t>
            </a:r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quelles que soient les fautes commises, sacrés , sous les vivats et les hourras, premiers…………… ex  aequo.</a:t>
            </a:r>
            <a:endParaRPr lang="fr-FR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 2013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6005035"/>
            <a:ext cx="1763688" cy="669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212976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quelles que soient </a:t>
            </a:r>
            <a:r>
              <a:rPr lang="fr-FR" sz="2800" dirty="0" smtClean="0"/>
              <a:t>: </a:t>
            </a:r>
          </a:p>
          <a:p>
            <a:pPr algn="ctr"/>
            <a:r>
              <a:rPr lang="fr-FR" sz="2800" b="1" dirty="0" smtClean="0"/>
              <a:t>quel que </a:t>
            </a:r>
            <a:r>
              <a:rPr lang="fr-FR" sz="2800" dirty="0" smtClean="0"/>
              <a:t>ou </a:t>
            </a:r>
            <a:r>
              <a:rPr lang="fr-FR" sz="2800" b="1" dirty="0" smtClean="0"/>
              <a:t>quelle que </a:t>
            </a:r>
            <a:r>
              <a:rPr lang="fr-FR" sz="2800" dirty="0" smtClean="0"/>
              <a:t>est un adjectif relatif (s'accorde  avec le nom auquel il se rapporte ici </a:t>
            </a:r>
            <a:r>
              <a:rPr lang="fr-FR" sz="2800" b="1" dirty="0" smtClean="0"/>
              <a:t>fautes</a:t>
            </a:r>
            <a:r>
              <a:rPr lang="fr-FR" sz="2800" dirty="0" smtClean="0"/>
              <a:t> donc  féminin pluriel) qui marque la concession avec indétermination; </a:t>
            </a:r>
          </a:p>
          <a:p>
            <a:pPr algn="ctr"/>
            <a:r>
              <a:rPr lang="fr-FR" sz="2800" dirty="0" smtClean="0"/>
              <a:t>Ne pas confondre avec </a:t>
            </a:r>
            <a:r>
              <a:rPr lang="fr-FR" sz="2800" b="1" dirty="0" smtClean="0"/>
              <a:t>quelque</a:t>
            </a:r>
            <a:r>
              <a:rPr lang="fr-FR" sz="2800" dirty="0" smtClean="0"/>
              <a:t>, adjectif indéfini qui marque l'indifférence, la quantité indéterminée</a:t>
            </a:r>
          </a:p>
          <a:p>
            <a:pPr algn="ctr"/>
            <a:endParaRPr lang="fr-FR" sz="2800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Mais, faisant fi de vos réserves et de vos envies, vous êtes venus participer, sous le couvert d'une confrontation ludique et d'une joute autour des mots, à la défense de notre langue française et à la lutte qui nous rassemble aujourd'hui.</a:t>
            </a:r>
          </a:p>
          <a:p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Ainsi ,vous serez  tous, dans nos mémoires</a:t>
            </a:r>
            <a:r>
              <a:rPr lang="fr-FR" sz="2800" dirty="0" smtClean="0"/>
              <a:t>,  </a:t>
            </a:r>
            <a:r>
              <a:rPr lang="fr-FR" sz="2800" b="1" dirty="0" smtClean="0">
                <a:solidFill>
                  <a:srgbClr val="FF0000"/>
                </a:solidFill>
              </a:rPr>
              <a:t>quelles que soient </a:t>
            </a:r>
            <a:r>
              <a:rPr lang="fr-FR" sz="2800" dirty="0" smtClean="0"/>
              <a:t>les fautes commises</a:t>
            </a:r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sacrés , sous les vivats et les hourras, premiers…………… ex  aequo.</a:t>
            </a:r>
            <a:endParaRPr lang="fr-FR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 2013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6005035"/>
            <a:ext cx="1763688" cy="669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005064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/>
              <a:t>vivats, hourras </a:t>
            </a:r>
            <a:endParaRPr lang="fr-FR" sz="3200" b="1" dirty="0" smtClean="0"/>
          </a:p>
          <a:p>
            <a:pPr algn="ctr"/>
            <a:r>
              <a:rPr lang="fr-FR" sz="2800" dirty="0" smtClean="0"/>
              <a:t>Cris de joie, d'enthousiasme; </a:t>
            </a:r>
          </a:p>
          <a:p>
            <a:pPr algn="ctr"/>
            <a:r>
              <a:rPr lang="fr-FR" sz="2800" dirty="0" smtClean="0"/>
              <a:t>attention vivat prend un   </a:t>
            </a:r>
            <a:r>
              <a:rPr lang="fr-FR" sz="2800" b="1" dirty="0" smtClean="0">
                <a:solidFill>
                  <a:srgbClr val="FF0000"/>
                </a:solidFill>
              </a:rPr>
              <a:t>t</a:t>
            </a:r>
            <a:r>
              <a:rPr lang="fr-FR" sz="2800" dirty="0" smtClean="0"/>
              <a:t>   à la fin</a:t>
            </a:r>
            <a:endParaRPr lang="fr-FR" sz="2800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Mais, faisant fi de vos réserves et de vos envies, vous êtes venus participer, sous le couvert d'une confrontation ludique et d'une joute autour des mots, à la défense de notre langue française et à la lutte qui nous rassemble aujourd'hui.</a:t>
            </a:r>
          </a:p>
          <a:p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Ainsi ,vous serez  tous, dans nos mémoires</a:t>
            </a:r>
            <a:r>
              <a:rPr lang="fr-FR" sz="2800" dirty="0" smtClean="0"/>
              <a:t>,  </a:t>
            </a: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quelles que soient les fautes commises,</a:t>
            </a:r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800" dirty="0" smtClean="0"/>
              <a:t>sacrés , sous les </a:t>
            </a:r>
            <a:r>
              <a:rPr lang="fr-FR" sz="2800" b="1" dirty="0" smtClean="0">
                <a:solidFill>
                  <a:srgbClr val="FF0000"/>
                </a:solidFill>
              </a:rPr>
              <a:t>vivats</a:t>
            </a:r>
            <a:r>
              <a:rPr lang="fr-FR" sz="2800" dirty="0" smtClean="0"/>
              <a:t> et les </a:t>
            </a:r>
            <a:r>
              <a:rPr lang="fr-FR" sz="2800" b="1" dirty="0" smtClean="0">
                <a:solidFill>
                  <a:srgbClr val="FF0000"/>
                </a:solidFill>
              </a:rPr>
              <a:t>hourras</a:t>
            </a:r>
            <a:r>
              <a:rPr lang="fr-FR" sz="2800" dirty="0" smtClean="0"/>
              <a:t>, </a:t>
            </a:r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premiers…………… ex  aequo.</a:t>
            </a:r>
            <a:endParaRPr lang="fr-FR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 2013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6005035"/>
            <a:ext cx="1763688" cy="669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00506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/>
              <a:t>Ex aequo:</a:t>
            </a:r>
            <a:endParaRPr lang="fr-FR" sz="3200" b="1" dirty="0" smtClean="0"/>
          </a:p>
          <a:p>
            <a:pPr algn="ctr"/>
            <a:r>
              <a:rPr lang="fr-FR" sz="2800" dirty="0" smtClean="0"/>
              <a:t>locution adverbiale donc invariable</a:t>
            </a:r>
            <a:endParaRPr lang="fr-FR" sz="2800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 smtClean="0"/>
              <a:t>Mais, faisant fi de vos réserves et de vos envies, vous êtes venus participer, sous le couvert d'une confrontation ludique et d'une joute autour des mots, à la défense de notre langue française et à la lutte qui nous rassemble aujourd'hui.</a:t>
            </a:r>
          </a:p>
          <a:p>
            <a:r>
              <a:rPr lang="fr-FR" sz="2800" dirty="0" smtClean="0"/>
              <a:t>Ainsi ,vous serez  tous, dans nos mémoires,  quelles que soient les fautes commises, sacrés , sous les vivats et les hourras, premiers…………… </a:t>
            </a:r>
            <a:r>
              <a:rPr lang="fr-FR" sz="2800" b="1" dirty="0" smtClean="0">
                <a:solidFill>
                  <a:srgbClr val="FF0000"/>
                </a:solidFill>
              </a:rPr>
              <a:t>ex  aequo</a:t>
            </a:r>
            <a:r>
              <a:rPr lang="fr-FR" sz="2800" dirty="0" smtClean="0"/>
              <a:t>.</a:t>
            </a:r>
            <a:endParaRPr lang="fr-FR" sz="28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 2013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88640"/>
            <a:ext cx="4667558" cy="17728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276872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 smtClean="0"/>
              <a:t>Les Rotary Clubs </a:t>
            </a:r>
            <a:r>
              <a:rPr lang="fr-FR" sz="3600" dirty="0" smtClean="0"/>
              <a:t>vous remercient </a:t>
            </a:r>
            <a:r>
              <a:rPr lang="fr-FR" sz="3600" dirty="0" smtClean="0"/>
              <a:t>de votre participation</a:t>
            </a:r>
          </a:p>
          <a:p>
            <a:pPr algn="ctr"/>
            <a:r>
              <a:rPr lang="fr-FR" sz="3600" dirty="0" smtClean="0"/>
              <a:t>à la première </a:t>
            </a:r>
            <a:r>
              <a:rPr lang="fr-FR" sz="3600" b="1" dirty="0" smtClean="0"/>
              <a:t>Dictée Nationale du </a:t>
            </a:r>
            <a:r>
              <a:rPr lang="fr-FR" sz="3600" b="1" dirty="0" smtClean="0"/>
              <a:t>Rotary</a:t>
            </a:r>
          </a:p>
          <a:p>
            <a:pPr algn="ctr"/>
            <a:endParaRPr lang="fr-FR" sz="3600" b="1" dirty="0" smtClean="0"/>
          </a:p>
          <a:p>
            <a:pPr algn="ctr"/>
            <a:r>
              <a:rPr lang="fr-FR" sz="3600" b="1" dirty="0" smtClean="0"/>
              <a:t>e</a:t>
            </a:r>
            <a:r>
              <a:rPr lang="fr-FR" sz="3600" b="1" dirty="0" smtClean="0"/>
              <a:t>t vous donnent rendez vous l’année prochaine le 19 mars 2016</a:t>
            </a:r>
            <a:r>
              <a:rPr lang="fr-FR" sz="3600" b="1" dirty="0" smtClean="0"/>
              <a:t> </a:t>
            </a:r>
            <a:endParaRPr lang="fr-FR" sz="36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623731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Diaporama réalisé par le Rotary Club de Melun (Guy Millant) </a:t>
            </a:r>
            <a:endParaRPr lang="fr-FR" sz="16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 2013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6005035"/>
            <a:ext cx="1763688" cy="669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365104"/>
            <a:ext cx="914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Loquacité</a:t>
            </a:r>
            <a:r>
              <a:rPr lang="fr-FR" sz="3200" dirty="0" smtClean="0"/>
              <a:t>: </a:t>
            </a:r>
          </a:p>
          <a:p>
            <a:pPr algn="ctr"/>
            <a:r>
              <a:rPr lang="fr-FR" sz="3200" dirty="0" smtClean="0"/>
              <a:t>aptitude à parler beaucoup ; s'écrit avec </a:t>
            </a:r>
            <a:r>
              <a:rPr lang="fr-FR" sz="3200" b="1" dirty="0" err="1" smtClean="0">
                <a:solidFill>
                  <a:srgbClr val="FF0000"/>
                </a:solidFill>
              </a:rPr>
              <a:t>qu</a:t>
            </a:r>
            <a:endParaRPr lang="fr-FR" sz="3200" b="1" dirty="0" smtClean="0">
              <a:solidFill>
                <a:srgbClr val="FF0000"/>
              </a:solidFill>
            </a:endParaRPr>
          </a:p>
          <a:p>
            <a:pPr algn="ctr"/>
            <a:endParaRPr lang="fr-FR" dirty="0" smtClean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45204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Premiers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Ma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loquacité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habituelle me conduit à vous interpeller.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Qui que vous soyez, autochtones ou forains, je tiens, à titre liminaire, à vous remercier de votre présence à la première dictée nationale, organisée  par le Rotary, comme moyen de lutte contre l'illettrisme et à vous exhorter à devenir, pour assurer la promotion, le succès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et la pérennité  des futures éditions de cette manifestation, nos meilleurs  hérauts</a:t>
            </a:r>
            <a:r>
              <a:rPr kumimoji="0" lang="fr-FR" sz="12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4400" i="0" u="none" strike="noStrike" cap="none" normalizeH="0" baseline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 2013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6005035"/>
            <a:ext cx="1763688" cy="669878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45204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Premiers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Ma  loquacité habituelle me conduit à vous interpeller.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Qui que vous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soyez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autochtones ou forains, je tiens, à titre liminaire,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à vous remercier de votre présence à la première dictée nationale, organisée  par le Rotary, comme moyen de lutte contre l'illettrisme et à vous exhorter à devenir, pour assurer la promotion, le succès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et la pérennité  des futures éditions de cette manifestation, nos meilleurs  hérauts</a:t>
            </a:r>
            <a:r>
              <a:rPr kumimoji="0" lang="fr-FR" sz="12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4400" i="0" u="none" strike="noStrike" cap="none" normalizeH="0" baseline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14908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Soyez : </a:t>
            </a:r>
          </a:p>
          <a:p>
            <a:r>
              <a:rPr lang="fr-FR" sz="3200" dirty="0" smtClean="0"/>
              <a:t>deuxième personne du subjonctif présent du verbe être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 2013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6005035"/>
            <a:ext cx="1763688" cy="669878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45204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Premiers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Ma  loquacité habituelle me conduit à vous interpeller.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Qui que vous soyez,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autochtones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ou forains, je tiens, à titre liminaire,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à vous remercier de votre présence à la première dictée nationale, organisée  par le Rotary, comme moyen de lutte contre l'illettrisme et à vous exhorter à devenir, pour assurer la promotion, le succès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et la pérennité  des futures éditions de cette manifestation, nos meilleurs  hérauts</a:t>
            </a:r>
            <a:r>
              <a:rPr kumimoji="0" lang="fr-FR" sz="12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4400" i="0" u="none" strike="noStrike" cap="none" normalizeH="0" baseline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14908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Autochtones:</a:t>
            </a:r>
          </a:p>
          <a:p>
            <a:r>
              <a:rPr lang="fr-FR" sz="3200" dirty="0" smtClean="0"/>
              <a:t>originaires du pays; attention au groupe </a:t>
            </a:r>
            <a:r>
              <a:rPr lang="fr-FR" sz="3200" dirty="0" err="1" smtClean="0">
                <a:solidFill>
                  <a:srgbClr val="FF0000"/>
                </a:solidFill>
              </a:rPr>
              <a:t>ch</a:t>
            </a:r>
            <a:r>
              <a:rPr lang="fr-FR" sz="3200" dirty="0" smtClean="0"/>
              <a:t> qui se prononce comme </a:t>
            </a:r>
            <a:r>
              <a:rPr lang="fr-FR" sz="3200" dirty="0" smtClean="0">
                <a:solidFill>
                  <a:srgbClr val="FF0000"/>
                </a:solidFill>
              </a:rPr>
              <a:t>un k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 2013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6005035"/>
            <a:ext cx="1763688" cy="669878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45204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Premiers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Ma  loquacité habituelle me conduit à vous interpeller.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Qui que vous soyez, autochtones ou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forains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je tiens, à titre liminaire,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à vous remercier de votre présence à la première dictée nationale, organisée  par le Rotary, comme moyen de lutte contre l'illettrisme et à vous exhorter à devenir, pour assurer la promotion, le succès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et la pérennité  des futures éditions de cette manifestation, nos meilleurs  hérauts</a:t>
            </a:r>
            <a:r>
              <a:rPr kumimoji="0" lang="fr-FR" sz="12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4400" i="0" u="none" strike="noStrike" cap="none" normalizeH="0" baseline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14908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Forain:</a:t>
            </a:r>
          </a:p>
          <a:p>
            <a:r>
              <a:rPr lang="fr-FR" sz="3200" dirty="0" smtClean="0"/>
              <a:t>au sens étymologique, qui n'est pas du lieu, étranger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 2013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6005035"/>
            <a:ext cx="1763688" cy="669878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45204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Premiers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Ma  loquacité habituelle me conduit à vous interpeller.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Qui que vous soyez, autochtones ou forains, je tiens, à titre liminaire, 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à vous remercier de votre présence à la première dictée nationale, organisée  par le Rotary, 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comme moyen de lutte contre l'illettrisme et à vous exhorter à devenir, pour assurer la promotion, le succès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et la pérennité  des futures éditions de cette manifestation, nos meilleurs  hérauts</a:t>
            </a:r>
            <a:r>
              <a:rPr kumimoji="0" lang="fr-FR" sz="12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4400" i="0" u="none" strike="noStrike" cap="none" normalizeH="0" baseline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 2013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6005035"/>
            <a:ext cx="1763688" cy="669878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45204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Premiers</a:t>
            </a:r>
            <a:endParaRPr lang="fr-FR" sz="28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Ma  loquacité habituelle me conduit à vous interpeller.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Qui que vous soyez, autochtones ou forains, je tiens, à titre liminaire, à vous remercier de votre présence à la première dictée nationale, organisée  par le Rotary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comme moyen de lutte contre l'illettrisme et à vous exhorter à devenir,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pour assurer la promotion, le succès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et la pérennité  des futures éditions de cette manifestation, nos meilleurs  hérauts</a:t>
            </a:r>
            <a:r>
              <a:rPr kumimoji="0" lang="fr-FR" sz="12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4400" i="0" u="none" strike="noStrike" cap="none" normalizeH="0" baseline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</TotalTime>
  <Words>2997</Words>
  <Application>Microsoft Office PowerPoint</Application>
  <PresentationFormat>Affichage à l'écran (4:3)</PresentationFormat>
  <Paragraphs>154</Paragraphs>
  <Slides>39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0" baseType="lpstr">
      <vt:lpstr>Thème Office</vt:lpstr>
      <vt:lpstr>Correction de la dictée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Guy Millant</dc:creator>
  <cp:lastModifiedBy>Alain</cp:lastModifiedBy>
  <cp:revision>140</cp:revision>
  <dcterms:created xsi:type="dcterms:W3CDTF">2015-02-09T14:53:01Z</dcterms:created>
  <dcterms:modified xsi:type="dcterms:W3CDTF">2015-12-04T16:40:00Z</dcterms:modified>
</cp:coreProperties>
</file>