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notesMasterIdLst>
    <p:notesMasterId r:id="rId49"/>
  </p:notesMasterIdLst>
  <p:sldIdLst>
    <p:sldId id="347" r:id="rId2"/>
    <p:sldId id="315" r:id="rId3"/>
    <p:sldId id="279" r:id="rId4"/>
    <p:sldId id="348" r:id="rId5"/>
    <p:sldId id="367" r:id="rId6"/>
    <p:sldId id="368" r:id="rId7"/>
    <p:sldId id="369" r:id="rId8"/>
    <p:sldId id="375" r:id="rId9"/>
    <p:sldId id="374" r:id="rId10"/>
    <p:sldId id="370" r:id="rId11"/>
    <p:sldId id="373" r:id="rId12"/>
    <p:sldId id="371" r:id="rId13"/>
    <p:sldId id="372" r:id="rId14"/>
    <p:sldId id="350" r:id="rId15"/>
    <p:sldId id="349" r:id="rId16"/>
    <p:sldId id="351" r:id="rId17"/>
    <p:sldId id="377" r:id="rId18"/>
    <p:sldId id="378" r:id="rId19"/>
    <p:sldId id="379" r:id="rId20"/>
    <p:sldId id="390" r:id="rId21"/>
    <p:sldId id="380" r:id="rId22"/>
    <p:sldId id="384" r:id="rId23"/>
    <p:sldId id="385" r:id="rId24"/>
    <p:sldId id="386" r:id="rId25"/>
    <p:sldId id="387" r:id="rId26"/>
    <p:sldId id="388" r:id="rId27"/>
    <p:sldId id="391" r:id="rId28"/>
    <p:sldId id="392" r:id="rId29"/>
    <p:sldId id="393" r:id="rId30"/>
    <p:sldId id="394" r:id="rId31"/>
    <p:sldId id="389" r:id="rId32"/>
    <p:sldId id="406" r:id="rId33"/>
    <p:sldId id="407" r:id="rId34"/>
    <p:sldId id="405" r:id="rId35"/>
    <p:sldId id="408" r:id="rId36"/>
    <p:sldId id="411" r:id="rId37"/>
    <p:sldId id="415" r:id="rId38"/>
    <p:sldId id="414" r:id="rId39"/>
    <p:sldId id="413" r:id="rId40"/>
    <p:sldId id="412" r:id="rId41"/>
    <p:sldId id="410" r:id="rId42"/>
    <p:sldId id="417" r:id="rId43"/>
    <p:sldId id="418" r:id="rId44"/>
    <p:sldId id="416" r:id="rId45"/>
    <p:sldId id="427" r:id="rId46"/>
    <p:sldId id="316" r:id="rId47"/>
    <p:sldId id="342" r:id="rId48"/>
  </p:sldIdLst>
  <p:sldSz cx="9144000" cy="6858000" type="screen4x3"/>
  <p:notesSz cx="6858000" cy="9144000"/>
  <p:defaultTextStyle>
    <a:defPPr>
      <a:defRPr lang="fr-FR"/>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00"/>
    <a:srgbClr val="CC0066"/>
    <a:srgbClr val="33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70" autoAdjust="0"/>
    <p:restoredTop sz="94660"/>
  </p:normalViewPr>
  <p:slideViewPr>
    <p:cSldViewPr>
      <p:cViewPr varScale="1">
        <p:scale>
          <a:sx n="78" d="100"/>
          <a:sy n="78" d="100"/>
        </p:scale>
        <p:origin x="84" y="108"/>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582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B56D14F-CF22-421C-845A-5A75F48CD451}" type="datetimeFigureOut">
              <a:rPr lang="fr-FR" smtClean="0"/>
              <a:pPr/>
              <a:t>11/03/2024</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3CF3929-4905-4F03-9D7D-621D6AB9C7B5}" type="slidenum">
              <a:rPr lang="fr-FR" smtClean="0"/>
              <a:pPr/>
              <a:t>‹N°›</a:t>
            </a:fld>
            <a:endParaRPr lang="fr-FR"/>
          </a:p>
        </p:txBody>
      </p:sp>
    </p:spTree>
    <p:extLst>
      <p:ext uri="{BB962C8B-B14F-4D97-AF65-F5344CB8AC3E}">
        <p14:creationId xmlns:p14="http://schemas.microsoft.com/office/powerpoint/2010/main" val="134842871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B3CF3929-4905-4F03-9D7D-621D6AB9C7B5}" type="slidenum">
              <a:rPr lang="fr-FR" smtClean="0"/>
              <a:pPr/>
              <a:t>2</a:t>
            </a:fld>
            <a:endParaRPr lang="fr-FR"/>
          </a:p>
        </p:txBody>
      </p:sp>
    </p:spTree>
    <p:extLst>
      <p:ext uri="{BB962C8B-B14F-4D97-AF65-F5344CB8AC3E}">
        <p14:creationId xmlns:p14="http://schemas.microsoft.com/office/powerpoint/2010/main" val="147527759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B3CF3929-4905-4F03-9D7D-621D6AB9C7B5}" type="slidenum">
              <a:rPr lang="fr-FR" smtClean="0"/>
              <a:pPr/>
              <a:t>6</a:t>
            </a:fld>
            <a:endParaRPr lang="fr-FR"/>
          </a:p>
        </p:txBody>
      </p:sp>
    </p:spTree>
    <p:extLst>
      <p:ext uri="{BB962C8B-B14F-4D97-AF65-F5344CB8AC3E}">
        <p14:creationId xmlns:p14="http://schemas.microsoft.com/office/powerpoint/2010/main" val="236451557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B3CF3929-4905-4F03-9D7D-621D6AB9C7B5}" type="slidenum">
              <a:rPr lang="fr-FR" smtClean="0"/>
              <a:pPr/>
              <a:t>36</a:t>
            </a:fld>
            <a:endParaRPr lang="fr-FR"/>
          </a:p>
        </p:txBody>
      </p:sp>
    </p:spTree>
    <p:extLst>
      <p:ext uri="{BB962C8B-B14F-4D97-AF65-F5344CB8AC3E}">
        <p14:creationId xmlns:p14="http://schemas.microsoft.com/office/powerpoint/2010/main" val="309421393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a:t>Cliquez pour modifier le style du titre</a:t>
            </a: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Cliquez pour modifier le style des sous-titres du masque</a:t>
            </a:r>
          </a:p>
        </p:txBody>
      </p:sp>
      <p:sp>
        <p:nvSpPr>
          <p:cNvPr id="4" name="Espace réservé de la date 3"/>
          <p:cNvSpPr>
            <a:spLocks noGrp="1"/>
          </p:cNvSpPr>
          <p:nvPr>
            <p:ph type="dt" sz="half" idx="10"/>
          </p:nvPr>
        </p:nvSpPr>
        <p:spPr/>
        <p:txBody>
          <a:bodyPr/>
          <a:lstStyle>
            <a:lvl1pPr>
              <a:defRPr/>
            </a:lvl1pPr>
          </a:lstStyle>
          <a:p>
            <a:pPr>
              <a:defRPr/>
            </a:pPr>
            <a:fld id="{5A956708-8E61-443A-A2AB-2A84EB296950}" type="datetimeFigureOut">
              <a:rPr lang="fr-FR"/>
              <a:pPr>
                <a:defRPr/>
              </a:pPr>
              <a:t>11/03/2024</a:t>
            </a:fld>
            <a:endParaRPr lang="fr-FR"/>
          </a:p>
        </p:txBody>
      </p:sp>
      <p:sp>
        <p:nvSpPr>
          <p:cNvPr id="5" name="Espace réservé du pied de page 4"/>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p:cNvSpPr>
            <a:spLocks noGrp="1"/>
          </p:cNvSpPr>
          <p:nvPr>
            <p:ph type="sldNum" sz="quarter" idx="12"/>
          </p:nvPr>
        </p:nvSpPr>
        <p:spPr/>
        <p:txBody>
          <a:bodyPr/>
          <a:lstStyle>
            <a:lvl1pPr>
              <a:defRPr/>
            </a:lvl1pPr>
          </a:lstStyle>
          <a:p>
            <a:pPr>
              <a:defRPr/>
            </a:pPr>
            <a:fld id="{A056A784-CEE7-441D-981F-138D0C31DF8A}" type="slidenum">
              <a:rPr lang="fr-FR"/>
              <a:pPr>
                <a:defRPr/>
              </a:pPr>
              <a:t>‹N°›</a:t>
            </a:fld>
            <a:endParaRPr lang="fr-FR"/>
          </a:p>
        </p:txBody>
      </p:sp>
    </p:spTree>
  </p:cSld>
  <p:clrMapOvr>
    <a:masterClrMapping/>
  </p:clrMapOvr>
  <p:transition spd="slow">
    <p:wipe dir="d"/>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texte vertical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lvl1pPr>
              <a:defRPr/>
            </a:lvl1pPr>
          </a:lstStyle>
          <a:p>
            <a:pPr>
              <a:defRPr/>
            </a:pPr>
            <a:fld id="{A510A412-76F9-43FB-8DBB-893977F8EAF1}" type="datetimeFigureOut">
              <a:rPr lang="fr-FR"/>
              <a:pPr>
                <a:defRPr/>
              </a:pPr>
              <a:t>11/03/2024</a:t>
            </a:fld>
            <a:endParaRPr lang="fr-FR"/>
          </a:p>
        </p:txBody>
      </p:sp>
      <p:sp>
        <p:nvSpPr>
          <p:cNvPr id="5" name="Espace réservé du pied de page 4"/>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p:cNvSpPr>
            <a:spLocks noGrp="1"/>
          </p:cNvSpPr>
          <p:nvPr>
            <p:ph type="sldNum" sz="quarter" idx="12"/>
          </p:nvPr>
        </p:nvSpPr>
        <p:spPr/>
        <p:txBody>
          <a:bodyPr/>
          <a:lstStyle>
            <a:lvl1pPr>
              <a:defRPr/>
            </a:lvl1pPr>
          </a:lstStyle>
          <a:p>
            <a:pPr>
              <a:defRPr/>
            </a:pPr>
            <a:fld id="{1A1D028B-9628-4910-A2E5-09FA4BC24184}" type="slidenum">
              <a:rPr lang="fr-FR"/>
              <a:pPr>
                <a:defRPr/>
              </a:pPr>
              <a:t>‹N°›</a:t>
            </a:fld>
            <a:endParaRPr lang="fr-FR"/>
          </a:p>
        </p:txBody>
      </p:sp>
    </p:spTree>
  </p:cSld>
  <p:clrMapOvr>
    <a:masterClrMapping/>
  </p:clrMapOvr>
  <p:transition spd="slow">
    <p:wipe dir="d"/>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a:t>Cliquez pour modifier le style du titre</a:t>
            </a: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lvl1pPr>
              <a:defRPr/>
            </a:lvl1pPr>
          </a:lstStyle>
          <a:p>
            <a:pPr>
              <a:defRPr/>
            </a:pPr>
            <a:fld id="{A1D2CD8D-D40E-4238-97F3-8DE39B70B154}" type="datetimeFigureOut">
              <a:rPr lang="fr-FR"/>
              <a:pPr>
                <a:defRPr/>
              </a:pPr>
              <a:t>11/03/2024</a:t>
            </a:fld>
            <a:endParaRPr lang="fr-FR"/>
          </a:p>
        </p:txBody>
      </p:sp>
      <p:sp>
        <p:nvSpPr>
          <p:cNvPr id="5" name="Espace réservé du pied de page 4"/>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p:cNvSpPr>
            <a:spLocks noGrp="1"/>
          </p:cNvSpPr>
          <p:nvPr>
            <p:ph type="sldNum" sz="quarter" idx="12"/>
          </p:nvPr>
        </p:nvSpPr>
        <p:spPr/>
        <p:txBody>
          <a:bodyPr/>
          <a:lstStyle>
            <a:lvl1pPr>
              <a:defRPr/>
            </a:lvl1pPr>
          </a:lstStyle>
          <a:p>
            <a:pPr>
              <a:defRPr/>
            </a:pPr>
            <a:fld id="{EECA8F91-CA37-436B-9658-2FFFC4B2DAD0}" type="slidenum">
              <a:rPr lang="fr-FR"/>
              <a:pPr>
                <a:defRPr/>
              </a:pPr>
              <a:t>‹N°›</a:t>
            </a:fld>
            <a:endParaRPr lang="fr-FR"/>
          </a:p>
        </p:txBody>
      </p:sp>
    </p:spTree>
  </p:cSld>
  <p:clrMapOvr>
    <a:masterClrMapping/>
  </p:clrMapOvr>
  <p:transition spd="slow">
    <p:wipe dir="d"/>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contenu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lvl1pPr>
              <a:defRPr/>
            </a:lvl1pPr>
          </a:lstStyle>
          <a:p>
            <a:pPr>
              <a:defRPr/>
            </a:pPr>
            <a:fld id="{0E6D3BE4-BDEC-46C8-87FF-68D70F3314FF}" type="datetimeFigureOut">
              <a:rPr lang="fr-FR"/>
              <a:pPr>
                <a:defRPr/>
              </a:pPr>
              <a:t>11/03/2024</a:t>
            </a:fld>
            <a:endParaRPr lang="fr-FR"/>
          </a:p>
        </p:txBody>
      </p:sp>
      <p:sp>
        <p:nvSpPr>
          <p:cNvPr id="5" name="Espace réservé du pied de page 4"/>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p:cNvSpPr>
            <a:spLocks noGrp="1"/>
          </p:cNvSpPr>
          <p:nvPr>
            <p:ph type="sldNum" sz="quarter" idx="12"/>
          </p:nvPr>
        </p:nvSpPr>
        <p:spPr/>
        <p:txBody>
          <a:bodyPr/>
          <a:lstStyle>
            <a:lvl1pPr>
              <a:defRPr/>
            </a:lvl1pPr>
          </a:lstStyle>
          <a:p>
            <a:pPr>
              <a:defRPr/>
            </a:pPr>
            <a:fld id="{D5721546-EE27-40EA-B517-0959B6234F26}" type="slidenum">
              <a:rPr lang="fr-FR"/>
              <a:pPr>
                <a:defRPr/>
              </a:pPr>
              <a:t>‹N°›</a:t>
            </a:fld>
            <a:endParaRPr lang="fr-FR"/>
          </a:p>
        </p:txBody>
      </p:sp>
    </p:spTree>
  </p:cSld>
  <p:clrMapOvr>
    <a:masterClrMapping/>
  </p:clrMapOvr>
  <p:transition spd="slow">
    <p:wipe dir="d"/>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a:t>Cliquez pour modifier le style du titre</a:t>
            </a: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Espace réservé de la date 3"/>
          <p:cNvSpPr>
            <a:spLocks noGrp="1"/>
          </p:cNvSpPr>
          <p:nvPr>
            <p:ph type="dt" sz="half" idx="10"/>
          </p:nvPr>
        </p:nvSpPr>
        <p:spPr/>
        <p:txBody>
          <a:bodyPr/>
          <a:lstStyle>
            <a:lvl1pPr>
              <a:defRPr/>
            </a:lvl1pPr>
          </a:lstStyle>
          <a:p>
            <a:pPr>
              <a:defRPr/>
            </a:pPr>
            <a:fld id="{E84A7DCF-185F-40D7-BA92-C86F7A78DEBE}" type="datetimeFigureOut">
              <a:rPr lang="fr-FR"/>
              <a:pPr>
                <a:defRPr/>
              </a:pPr>
              <a:t>11/03/2024</a:t>
            </a:fld>
            <a:endParaRPr lang="fr-FR"/>
          </a:p>
        </p:txBody>
      </p:sp>
      <p:sp>
        <p:nvSpPr>
          <p:cNvPr id="5" name="Espace réservé du pied de page 4"/>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p:cNvSpPr>
            <a:spLocks noGrp="1"/>
          </p:cNvSpPr>
          <p:nvPr>
            <p:ph type="sldNum" sz="quarter" idx="12"/>
          </p:nvPr>
        </p:nvSpPr>
        <p:spPr/>
        <p:txBody>
          <a:bodyPr/>
          <a:lstStyle>
            <a:lvl1pPr>
              <a:defRPr/>
            </a:lvl1pPr>
          </a:lstStyle>
          <a:p>
            <a:pPr>
              <a:defRPr/>
            </a:pPr>
            <a:fld id="{B525C0A1-A75D-47C4-A04F-EA4AFDF89D13}" type="slidenum">
              <a:rPr lang="fr-FR"/>
              <a:pPr>
                <a:defRPr/>
              </a:pPr>
              <a:t>‹N°›</a:t>
            </a:fld>
            <a:endParaRPr lang="fr-FR"/>
          </a:p>
        </p:txBody>
      </p:sp>
    </p:spTree>
  </p:cSld>
  <p:clrMapOvr>
    <a:masterClrMapping/>
  </p:clrMapOvr>
  <p:transition spd="slow">
    <p:wipe dir="d"/>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3"/>
          <p:cNvSpPr>
            <a:spLocks noGrp="1"/>
          </p:cNvSpPr>
          <p:nvPr>
            <p:ph type="dt" sz="half" idx="10"/>
          </p:nvPr>
        </p:nvSpPr>
        <p:spPr/>
        <p:txBody>
          <a:bodyPr/>
          <a:lstStyle>
            <a:lvl1pPr>
              <a:defRPr/>
            </a:lvl1pPr>
          </a:lstStyle>
          <a:p>
            <a:pPr>
              <a:defRPr/>
            </a:pPr>
            <a:fld id="{766B9645-BEFB-4F42-A843-9DCB2BA54656}" type="datetimeFigureOut">
              <a:rPr lang="fr-FR"/>
              <a:pPr>
                <a:defRPr/>
              </a:pPr>
              <a:t>11/03/2024</a:t>
            </a:fld>
            <a:endParaRPr lang="fr-FR"/>
          </a:p>
        </p:txBody>
      </p:sp>
      <p:sp>
        <p:nvSpPr>
          <p:cNvPr id="6" name="Espace réservé du pied de page 4"/>
          <p:cNvSpPr>
            <a:spLocks noGrp="1"/>
          </p:cNvSpPr>
          <p:nvPr>
            <p:ph type="ftr" sz="quarter" idx="11"/>
          </p:nvPr>
        </p:nvSpPr>
        <p:spPr/>
        <p:txBody>
          <a:bodyPr/>
          <a:lstStyle>
            <a:lvl1pPr>
              <a:defRPr/>
            </a:lvl1pPr>
          </a:lstStyle>
          <a:p>
            <a:pPr>
              <a:defRPr/>
            </a:pPr>
            <a:endParaRPr lang="fr-FR"/>
          </a:p>
        </p:txBody>
      </p:sp>
      <p:sp>
        <p:nvSpPr>
          <p:cNvPr id="7" name="Espace réservé du numéro de diapositive 5"/>
          <p:cNvSpPr>
            <a:spLocks noGrp="1"/>
          </p:cNvSpPr>
          <p:nvPr>
            <p:ph type="sldNum" sz="quarter" idx="12"/>
          </p:nvPr>
        </p:nvSpPr>
        <p:spPr/>
        <p:txBody>
          <a:bodyPr/>
          <a:lstStyle>
            <a:lvl1pPr>
              <a:defRPr/>
            </a:lvl1pPr>
          </a:lstStyle>
          <a:p>
            <a:pPr>
              <a:defRPr/>
            </a:pPr>
            <a:fld id="{0C3D8C4B-B4CF-43D6-BF6B-EB2E0E29943D}" type="slidenum">
              <a:rPr lang="fr-FR"/>
              <a:pPr>
                <a:defRPr/>
              </a:pPr>
              <a:t>‹N°›</a:t>
            </a:fld>
            <a:endParaRPr lang="fr-FR"/>
          </a:p>
        </p:txBody>
      </p:sp>
    </p:spTree>
  </p:cSld>
  <p:clrMapOvr>
    <a:masterClrMapping/>
  </p:clrMapOvr>
  <p:transition spd="slow">
    <p:wipe dir="d"/>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a:t>Cliquez pour modifier le style du titre</a:t>
            </a: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3"/>
          <p:cNvSpPr>
            <a:spLocks noGrp="1"/>
          </p:cNvSpPr>
          <p:nvPr>
            <p:ph type="dt" sz="half" idx="10"/>
          </p:nvPr>
        </p:nvSpPr>
        <p:spPr/>
        <p:txBody>
          <a:bodyPr/>
          <a:lstStyle>
            <a:lvl1pPr>
              <a:defRPr/>
            </a:lvl1pPr>
          </a:lstStyle>
          <a:p>
            <a:pPr>
              <a:defRPr/>
            </a:pPr>
            <a:fld id="{2FE2C188-7EDE-46FF-9C4B-51D9826D0FFA}" type="datetimeFigureOut">
              <a:rPr lang="fr-FR"/>
              <a:pPr>
                <a:defRPr/>
              </a:pPr>
              <a:t>11/03/2024</a:t>
            </a:fld>
            <a:endParaRPr lang="fr-FR"/>
          </a:p>
        </p:txBody>
      </p:sp>
      <p:sp>
        <p:nvSpPr>
          <p:cNvPr id="8" name="Espace réservé du pied de page 4"/>
          <p:cNvSpPr>
            <a:spLocks noGrp="1"/>
          </p:cNvSpPr>
          <p:nvPr>
            <p:ph type="ftr" sz="quarter" idx="11"/>
          </p:nvPr>
        </p:nvSpPr>
        <p:spPr/>
        <p:txBody>
          <a:bodyPr/>
          <a:lstStyle>
            <a:lvl1pPr>
              <a:defRPr/>
            </a:lvl1pPr>
          </a:lstStyle>
          <a:p>
            <a:pPr>
              <a:defRPr/>
            </a:pPr>
            <a:endParaRPr lang="fr-FR"/>
          </a:p>
        </p:txBody>
      </p:sp>
      <p:sp>
        <p:nvSpPr>
          <p:cNvPr id="9" name="Espace réservé du numéro de diapositive 5"/>
          <p:cNvSpPr>
            <a:spLocks noGrp="1"/>
          </p:cNvSpPr>
          <p:nvPr>
            <p:ph type="sldNum" sz="quarter" idx="12"/>
          </p:nvPr>
        </p:nvSpPr>
        <p:spPr/>
        <p:txBody>
          <a:bodyPr/>
          <a:lstStyle>
            <a:lvl1pPr>
              <a:defRPr/>
            </a:lvl1pPr>
          </a:lstStyle>
          <a:p>
            <a:pPr>
              <a:defRPr/>
            </a:pPr>
            <a:fld id="{BF1F554B-5CC1-4C14-952D-AA8BA864F5E6}" type="slidenum">
              <a:rPr lang="fr-FR"/>
              <a:pPr>
                <a:defRPr/>
              </a:pPr>
              <a:t>‹N°›</a:t>
            </a:fld>
            <a:endParaRPr lang="fr-FR"/>
          </a:p>
        </p:txBody>
      </p:sp>
    </p:spTree>
  </p:cSld>
  <p:clrMapOvr>
    <a:masterClrMapping/>
  </p:clrMapOvr>
  <p:transition spd="slow">
    <p:wipe dir="d"/>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e la date 3"/>
          <p:cNvSpPr>
            <a:spLocks noGrp="1"/>
          </p:cNvSpPr>
          <p:nvPr>
            <p:ph type="dt" sz="half" idx="10"/>
          </p:nvPr>
        </p:nvSpPr>
        <p:spPr/>
        <p:txBody>
          <a:bodyPr/>
          <a:lstStyle>
            <a:lvl1pPr>
              <a:defRPr/>
            </a:lvl1pPr>
          </a:lstStyle>
          <a:p>
            <a:pPr>
              <a:defRPr/>
            </a:pPr>
            <a:fld id="{6CB64278-0BAD-41AC-9487-5F307073B714}" type="datetimeFigureOut">
              <a:rPr lang="fr-FR"/>
              <a:pPr>
                <a:defRPr/>
              </a:pPr>
              <a:t>11/03/2024</a:t>
            </a:fld>
            <a:endParaRPr lang="fr-FR"/>
          </a:p>
        </p:txBody>
      </p:sp>
      <p:sp>
        <p:nvSpPr>
          <p:cNvPr id="4" name="Espace réservé du pied de page 4"/>
          <p:cNvSpPr>
            <a:spLocks noGrp="1"/>
          </p:cNvSpPr>
          <p:nvPr>
            <p:ph type="ftr" sz="quarter" idx="11"/>
          </p:nvPr>
        </p:nvSpPr>
        <p:spPr/>
        <p:txBody>
          <a:bodyPr/>
          <a:lstStyle>
            <a:lvl1pPr>
              <a:defRPr/>
            </a:lvl1pPr>
          </a:lstStyle>
          <a:p>
            <a:pPr>
              <a:defRPr/>
            </a:pPr>
            <a:endParaRPr lang="fr-FR"/>
          </a:p>
        </p:txBody>
      </p:sp>
      <p:sp>
        <p:nvSpPr>
          <p:cNvPr id="5" name="Espace réservé du numéro de diapositive 5"/>
          <p:cNvSpPr>
            <a:spLocks noGrp="1"/>
          </p:cNvSpPr>
          <p:nvPr>
            <p:ph type="sldNum" sz="quarter" idx="12"/>
          </p:nvPr>
        </p:nvSpPr>
        <p:spPr/>
        <p:txBody>
          <a:bodyPr/>
          <a:lstStyle>
            <a:lvl1pPr>
              <a:defRPr/>
            </a:lvl1pPr>
          </a:lstStyle>
          <a:p>
            <a:pPr>
              <a:defRPr/>
            </a:pPr>
            <a:fld id="{85FB6DA9-E8C4-4FF5-91E5-044AFEC98B8C}" type="slidenum">
              <a:rPr lang="fr-FR"/>
              <a:pPr>
                <a:defRPr/>
              </a:pPr>
              <a:t>‹N°›</a:t>
            </a:fld>
            <a:endParaRPr lang="fr-FR"/>
          </a:p>
        </p:txBody>
      </p:sp>
    </p:spTree>
  </p:cSld>
  <p:clrMapOvr>
    <a:masterClrMapping/>
  </p:clrMapOvr>
  <p:transition spd="slow">
    <p:wipe dir="d"/>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3"/>
          <p:cNvSpPr>
            <a:spLocks noGrp="1"/>
          </p:cNvSpPr>
          <p:nvPr>
            <p:ph type="dt" sz="half" idx="10"/>
          </p:nvPr>
        </p:nvSpPr>
        <p:spPr/>
        <p:txBody>
          <a:bodyPr/>
          <a:lstStyle>
            <a:lvl1pPr>
              <a:defRPr/>
            </a:lvl1pPr>
          </a:lstStyle>
          <a:p>
            <a:pPr>
              <a:defRPr/>
            </a:pPr>
            <a:fld id="{E07C0F27-0EE0-4884-8C6F-C2E5FA78A54B}" type="datetimeFigureOut">
              <a:rPr lang="fr-FR"/>
              <a:pPr>
                <a:defRPr/>
              </a:pPr>
              <a:t>11/03/2024</a:t>
            </a:fld>
            <a:endParaRPr lang="fr-FR"/>
          </a:p>
        </p:txBody>
      </p:sp>
      <p:sp>
        <p:nvSpPr>
          <p:cNvPr id="3" name="Espace réservé du pied de page 4"/>
          <p:cNvSpPr>
            <a:spLocks noGrp="1"/>
          </p:cNvSpPr>
          <p:nvPr>
            <p:ph type="ftr" sz="quarter" idx="11"/>
          </p:nvPr>
        </p:nvSpPr>
        <p:spPr/>
        <p:txBody>
          <a:bodyPr/>
          <a:lstStyle>
            <a:lvl1pPr>
              <a:defRPr/>
            </a:lvl1pPr>
          </a:lstStyle>
          <a:p>
            <a:pPr>
              <a:defRPr/>
            </a:pPr>
            <a:endParaRPr lang="fr-FR"/>
          </a:p>
        </p:txBody>
      </p:sp>
      <p:sp>
        <p:nvSpPr>
          <p:cNvPr id="4" name="Espace réservé du numéro de diapositive 5"/>
          <p:cNvSpPr>
            <a:spLocks noGrp="1"/>
          </p:cNvSpPr>
          <p:nvPr>
            <p:ph type="sldNum" sz="quarter" idx="12"/>
          </p:nvPr>
        </p:nvSpPr>
        <p:spPr/>
        <p:txBody>
          <a:bodyPr/>
          <a:lstStyle>
            <a:lvl1pPr>
              <a:defRPr/>
            </a:lvl1pPr>
          </a:lstStyle>
          <a:p>
            <a:pPr>
              <a:defRPr/>
            </a:pPr>
            <a:fld id="{4AFC4D58-4455-4EF0-AC87-46B4E5ADB3C7}" type="slidenum">
              <a:rPr lang="fr-FR"/>
              <a:pPr>
                <a:defRPr/>
              </a:pPr>
              <a:t>‹N°›</a:t>
            </a:fld>
            <a:endParaRPr lang="fr-FR"/>
          </a:p>
        </p:txBody>
      </p:sp>
    </p:spTree>
  </p:cSld>
  <p:clrMapOvr>
    <a:masterClrMapping/>
  </p:clrMapOvr>
  <p:transition spd="slow">
    <p:wipe dir="d"/>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a:t>Cliquez pour modifier le style du titre</a:t>
            </a: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Espace réservé de la date 3"/>
          <p:cNvSpPr>
            <a:spLocks noGrp="1"/>
          </p:cNvSpPr>
          <p:nvPr>
            <p:ph type="dt" sz="half" idx="10"/>
          </p:nvPr>
        </p:nvSpPr>
        <p:spPr/>
        <p:txBody>
          <a:bodyPr/>
          <a:lstStyle>
            <a:lvl1pPr>
              <a:defRPr/>
            </a:lvl1pPr>
          </a:lstStyle>
          <a:p>
            <a:pPr>
              <a:defRPr/>
            </a:pPr>
            <a:fld id="{A0B1DD62-F745-45FF-B79D-11C9EA195167}" type="datetimeFigureOut">
              <a:rPr lang="fr-FR"/>
              <a:pPr>
                <a:defRPr/>
              </a:pPr>
              <a:t>11/03/2024</a:t>
            </a:fld>
            <a:endParaRPr lang="fr-FR"/>
          </a:p>
        </p:txBody>
      </p:sp>
      <p:sp>
        <p:nvSpPr>
          <p:cNvPr id="6" name="Espace réservé du pied de page 4"/>
          <p:cNvSpPr>
            <a:spLocks noGrp="1"/>
          </p:cNvSpPr>
          <p:nvPr>
            <p:ph type="ftr" sz="quarter" idx="11"/>
          </p:nvPr>
        </p:nvSpPr>
        <p:spPr/>
        <p:txBody>
          <a:bodyPr/>
          <a:lstStyle>
            <a:lvl1pPr>
              <a:defRPr/>
            </a:lvl1pPr>
          </a:lstStyle>
          <a:p>
            <a:pPr>
              <a:defRPr/>
            </a:pPr>
            <a:endParaRPr lang="fr-FR"/>
          </a:p>
        </p:txBody>
      </p:sp>
      <p:sp>
        <p:nvSpPr>
          <p:cNvPr id="7" name="Espace réservé du numéro de diapositive 5"/>
          <p:cNvSpPr>
            <a:spLocks noGrp="1"/>
          </p:cNvSpPr>
          <p:nvPr>
            <p:ph type="sldNum" sz="quarter" idx="12"/>
          </p:nvPr>
        </p:nvSpPr>
        <p:spPr/>
        <p:txBody>
          <a:bodyPr/>
          <a:lstStyle>
            <a:lvl1pPr>
              <a:defRPr/>
            </a:lvl1pPr>
          </a:lstStyle>
          <a:p>
            <a:pPr>
              <a:defRPr/>
            </a:pPr>
            <a:fld id="{929106B0-A388-4E53-B77A-9A93A49A85AF}" type="slidenum">
              <a:rPr lang="fr-FR"/>
              <a:pPr>
                <a:defRPr/>
              </a:pPr>
              <a:t>‹N°›</a:t>
            </a:fld>
            <a:endParaRPr lang="fr-FR"/>
          </a:p>
        </p:txBody>
      </p:sp>
    </p:spTree>
  </p:cSld>
  <p:clrMapOvr>
    <a:masterClrMapping/>
  </p:clrMapOvr>
  <p:transition spd="slow">
    <p:wipe dir="d"/>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a:t>Cliquez pour modifier le style du titre</a:t>
            </a:r>
          </a:p>
        </p:txBody>
      </p:sp>
      <p:sp>
        <p:nvSpPr>
          <p:cNvPr id="3" name="Espace réservé pour une image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r-FR" noProof="0"/>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Espace réservé de la date 3"/>
          <p:cNvSpPr>
            <a:spLocks noGrp="1"/>
          </p:cNvSpPr>
          <p:nvPr>
            <p:ph type="dt" sz="half" idx="10"/>
          </p:nvPr>
        </p:nvSpPr>
        <p:spPr/>
        <p:txBody>
          <a:bodyPr/>
          <a:lstStyle>
            <a:lvl1pPr>
              <a:defRPr/>
            </a:lvl1pPr>
          </a:lstStyle>
          <a:p>
            <a:pPr>
              <a:defRPr/>
            </a:pPr>
            <a:fld id="{B36DF85D-9014-4629-8805-4EE36C907765}" type="datetimeFigureOut">
              <a:rPr lang="fr-FR"/>
              <a:pPr>
                <a:defRPr/>
              </a:pPr>
              <a:t>11/03/2024</a:t>
            </a:fld>
            <a:endParaRPr lang="fr-FR"/>
          </a:p>
        </p:txBody>
      </p:sp>
      <p:sp>
        <p:nvSpPr>
          <p:cNvPr id="6" name="Espace réservé du pied de page 4"/>
          <p:cNvSpPr>
            <a:spLocks noGrp="1"/>
          </p:cNvSpPr>
          <p:nvPr>
            <p:ph type="ftr" sz="quarter" idx="11"/>
          </p:nvPr>
        </p:nvSpPr>
        <p:spPr/>
        <p:txBody>
          <a:bodyPr/>
          <a:lstStyle>
            <a:lvl1pPr>
              <a:defRPr/>
            </a:lvl1pPr>
          </a:lstStyle>
          <a:p>
            <a:pPr>
              <a:defRPr/>
            </a:pPr>
            <a:endParaRPr lang="fr-FR"/>
          </a:p>
        </p:txBody>
      </p:sp>
      <p:sp>
        <p:nvSpPr>
          <p:cNvPr id="7" name="Espace réservé du numéro de diapositive 5"/>
          <p:cNvSpPr>
            <a:spLocks noGrp="1"/>
          </p:cNvSpPr>
          <p:nvPr>
            <p:ph type="sldNum" sz="quarter" idx="12"/>
          </p:nvPr>
        </p:nvSpPr>
        <p:spPr/>
        <p:txBody>
          <a:bodyPr/>
          <a:lstStyle>
            <a:lvl1pPr>
              <a:defRPr/>
            </a:lvl1pPr>
          </a:lstStyle>
          <a:p>
            <a:pPr>
              <a:defRPr/>
            </a:pPr>
            <a:fld id="{C2F268F5-7179-405E-B90E-C8144CBDC863}" type="slidenum">
              <a:rPr lang="fr-FR"/>
              <a:pPr>
                <a:defRPr/>
              </a:pPr>
              <a:t>‹N°›</a:t>
            </a:fld>
            <a:endParaRPr lang="fr-FR"/>
          </a:p>
        </p:txBody>
      </p:sp>
    </p:spTree>
  </p:cSld>
  <p:clrMapOvr>
    <a:masterClrMapping/>
  </p:clrMapOvr>
  <p:transition spd="slow">
    <p:wipe dir="d"/>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1">
          <a:gsLst>
            <a:gs pos="0">
              <a:srgbClr val="A9CBD8"/>
            </a:gs>
            <a:gs pos="50000">
              <a:srgbClr val="CADEE6"/>
            </a:gs>
            <a:gs pos="100000">
              <a:srgbClr val="E5EEF2"/>
            </a:gs>
          </a:gsLst>
          <a:lin ang="5400000"/>
        </a:gradFill>
        <a:effectLst/>
      </p:bgPr>
    </p:bg>
    <p:spTree>
      <p:nvGrpSpPr>
        <p:cNvPr id="1" name=""/>
        <p:cNvGrpSpPr/>
        <p:nvPr/>
      </p:nvGrpSpPr>
      <p:grpSpPr>
        <a:xfrm>
          <a:off x="0" y="0"/>
          <a:ext cx="0" cy="0"/>
          <a:chOff x="0" y="0"/>
          <a:chExt cx="0" cy="0"/>
        </a:xfrm>
      </p:grpSpPr>
      <p:sp>
        <p:nvSpPr>
          <p:cNvPr id="1026" name="Espace réservé du titre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fr-FR"/>
              <a:t>Cliquez pour modifier le style du titre</a:t>
            </a:r>
          </a:p>
        </p:txBody>
      </p:sp>
      <p:sp>
        <p:nvSpPr>
          <p:cNvPr id="1027" name="Espace réservé du texte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cs typeface="+mn-cs"/>
              </a:defRPr>
            </a:lvl1pPr>
          </a:lstStyle>
          <a:p>
            <a:pPr>
              <a:defRPr/>
            </a:pPr>
            <a:fld id="{3F785458-27F7-4C86-AADC-DDE82F6ECED8}" type="datetimeFigureOut">
              <a:rPr lang="fr-FR"/>
              <a:pPr>
                <a:defRPr/>
              </a:pPr>
              <a:t>11/03/2024</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cs typeface="+mn-cs"/>
              </a:defRPr>
            </a:lvl1pPr>
          </a:lstStyle>
          <a:p>
            <a:pPr>
              <a:defRPr/>
            </a:pPr>
            <a:fld id="{80182547-5F7D-4930-9F2B-7D7596580E5D}" type="slidenum">
              <a:rPr lang="fr-FR"/>
              <a:pPr>
                <a:defRPr/>
              </a:pPr>
              <a:t>‹N°›</a:t>
            </a:fld>
            <a:endParaRPr lang="fr-FR"/>
          </a:p>
        </p:txBody>
      </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ransition spd="slow">
    <p:wipe dir="d"/>
  </p:transition>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67544" y="260648"/>
            <a:ext cx="8352928" cy="6408712"/>
          </a:xfrm>
          <a:noFill/>
          <a:ln>
            <a:noFill/>
          </a:ln>
          <a:effectLst>
            <a:innerShdw blurRad="63500" dist="50800" dir="13500000">
              <a:prstClr val="black">
                <a:alpha val="50000"/>
              </a:prstClr>
            </a:innerShdw>
          </a:effectLst>
        </p:spPr>
        <p:txBody>
          <a:bodyPr/>
          <a:lstStyle/>
          <a:p>
            <a:r>
              <a:rPr lang="fr-FR" b="1" dirty="0">
                <a:latin typeface="Arial" panose="020B0604020202020204" pitchFamily="34" charset="0"/>
                <a:cs typeface="Arial" panose="020B0604020202020204" pitchFamily="34" charset="0"/>
              </a:rPr>
              <a:t>Un concours avait été lancé pour le texte national de la dictée 2024</a:t>
            </a:r>
            <a:r>
              <a:rPr lang="fr-FR" dirty="0">
                <a:latin typeface="Arial" panose="020B0604020202020204" pitchFamily="34" charset="0"/>
                <a:cs typeface="Arial" panose="020B0604020202020204" pitchFamily="34" charset="0"/>
              </a:rPr>
              <a:t>.</a:t>
            </a:r>
          </a:p>
          <a:p>
            <a:endParaRPr lang="fr-FR" sz="2400" dirty="0">
              <a:latin typeface="Arial" panose="020B0604020202020204" pitchFamily="34" charset="0"/>
              <a:cs typeface="Arial" panose="020B0604020202020204" pitchFamily="34" charset="0"/>
            </a:endParaRPr>
          </a:p>
          <a:p>
            <a:pPr marL="0" indent="0">
              <a:buNone/>
            </a:pPr>
            <a:r>
              <a:rPr lang="fr-FR" sz="3600" dirty="0">
                <a:latin typeface="Arial" panose="020B0604020202020204" pitchFamily="34" charset="0"/>
                <a:cs typeface="Arial" panose="020B0604020202020204" pitchFamily="34" charset="0"/>
              </a:rPr>
              <a:t>   Le texte qui vous a été présenté</a:t>
            </a:r>
          </a:p>
          <a:p>
            <a:pPr marL="0" indent="0">
              <a:buNone/>
            </a:pPr>
            <a:r>
              <a:rPr lang="fr-FR" sz="3600" dirty="0">
                <a:latin typeface="Arial" panose="020B0604020202020204" pitchFamily="34" charset="0"/>
                <a:cs typeface="Arial" panose="020B0604020202020204" pitchFamily="34" charset="0"/>
              </a:rPr>
              <a:t>            est  celui proposé par </a:t>
            </a:r>
            <a:r>
              <a:rPr lang="fr-FR" sz="3600" dirty="0"/>
              <a:t> </a:t>
            </a:r>
          </a:p>
          <a:p>
            <a:pPr marL="0" indent="0">
              <a:spcBef>
                <a:spcPts val="0"/>
              </a:spcBef>
              <a:buNone/>
            </a:pPr>
            <a:r>
              <a:rPr lang="fr-FR" sz="3600" dirty="0"/>
              <a:t>              </a:t>
            </a:r>
            <a:r>
              <a:rPr lang="fr-FR" sz="4000" b="1" dirty="0"/>
              <a:t>Monsieur Gabriel Perrin</a:t>
            </a:r>
            <a:endParaRPr lang="fr-FR" sz="4800" dirty="0"/>
          </a:p>
          <a:p>
            <a:pPr marL="0" indent="0">
              <a:lnSpc>
                <a:spcPts val="4800"/>
              </a:lnSpc>
              <a:spcBef>
                <a:spcPts val="0"/>
              </a:spcBef>
              <a:buNone/>
            </a:pPr>
            <a:r>
              <a:rPr lang="fr-FR" sz="4000" b="1" dirty="0"/>
              <a:t>          Membre de l'association </a:t>
            </a:r>
          </a:p>
          <a:p>
            <a:pPr marL="0" indent="0">
              <a:lnSpc>
                <a:spcPts val="4800"/>
              </a:lnSpc>
              <a:spcBef>
                <a:spcPts val="0"/>
              </a:spcBef>
              <a:buNone/>
            </a:pPr>
            <a:r>
              <a:rPr lang="fr-FR" sz="4000" b="1" dirty="0"/>
              <a:t>       Défense de la langue française</a:t>
            </a:r>
            <a:endParaRPr lang="fr-FR" sz="4800" dirty="0"/>
          </a:p>
          <a:p>
            <a:endParaRPr lang="fr-FR" sz="300" dirty="0">
              <a:latin typeface="Arial" panose="020B0604020202020204" pitchFamily="34" charset="0"/>
              <a:cs typeface="Arial" panose="020B0604020202020204" pitchFamily="34" charset="0"/>
            </a:endParaRPr>
          </a:p>
          <a:p>
            <a:endParaRPr lang="fr-FR" sz="1100" dirty="0">
              <a:latin typeface="Arial" panose="020B0604020202020204" pitchFamily="34" charset="0"/>
              <a:cs typeface="Arial" panose="020B0604020202020204" pitchFamily="34" charset="0"/>
            </a:endParaRPr>
          </a:p>
          <a:p>
            <a:pPr marL="0" indent="0" algn="ctr">
              <a:buNone/>
            </a:pPr>
            <a:r>
              <a:rPr lang="fr-FR" dirty="0">
                <a:solidFill>
                  <a:srgbClr val="C00000"/>
                </a:solidFill>
                <a:latin typeface="Arial" panose="020B0604020202020204" pitchFamily="34" charset="0"/>
                <a:cs typeface="Arial" panose="020B0604020202020204" pitchFamily="34" charset="0"/>
              </a:rPr>
              <a:t>Vous pourrez, vous aussi, </a:t>
            </a:r>
          </a:p>
          <a:p>
            <a:pPr marL="0" indent="0" algn="ctr">
              <a:buNone/>
            </a:pPr>
            <a:r>
              <a:rPr lang="fr-FR" dirty="0">
                <a:solidFill>
                  <a:srgbClr val="C00000"/>
                </a:solidFill>
                <a:latin typeface="Arial" panose="020B0604020202020204" pitchFamily="34" charset="0"/>
                <a:cs typeface="Arial" panose="020B0604020202020204" pitchFamily="34" charset="0"/>
              </a:rPr>
              <a:t>l’année prochaine concourir</a:t>
            </a:r>
            <a:r>
              <a:rPr lang="fr-FR" sz="1800" dirty="0">
                <a:solidFill>
                  <a:srgbClr val="C00000"/>
                </a:solidFill>
                <a:latin typeface="Arial" panose="020B0604020202020204" pitchFamily="34" charset="0"/>
                <a:cs typeface="Arial" panose="020B0604020202020204" pitchFamily="34" charset="0"/>
              </a:rPr>
              <a:t>.</a:t>
            </a:r>
          </a:p>
        </p:txBody>
      </p:sp>
    </p:spTree>
    <p:extLst>
      <p:ext uri="{BB962C8B-B14F-4D97-AF65-F5344CB8AC3E}">
        <p14:creationId xmlns:p14="http://schemas.microsoft.com/office/powerpoint/2010/main" val="926950168"/>
      </p:ext>
    </p:extLst>
  </p:cSld>
  <p:clrMapOvr>
    <a:masterClrMapping/>
  </p:clrMapOvr>
  <p:transition spd="slow">
    <p:wipe dir="d"/>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a:spLocks noChangeArrowheads="1"/>
          </p:cNvSpPr>
          <p:nvPr/>
        </p:nvSpPr>
        <p:spPr bwMode="auto">
          <a:xfrm>
            <a:off x="9844" y="2702955"/>
            <a:ext cx="9144000" cy="861774"/>
          </a:xfrm>
          <a:prstGeom prst="rect">
            <a:avLst/>
          </a:prstGeom>
          <a:noFill/>
          <a:ln w="9525">
            <a:noFill/>
            <a:miter lim="800000"/>
            <a:headEnd/>
            <a:tailEnd/>
          </a:ln>
        </p:spPr>
        <p:txBody>
          <a:bodyPr>
            <a:spAutoFit/>
          </a:bodyPr>
          <a:lstStyle/>
          <a:p>
            <a:r>
              <a:rPr lang="fr-FR" sz="3200" dirty="0"/>
              <a:t> </a:t>
            </a:r>
            <a:br>
              <a:rPr lang="fr-FR" sz="3200" dirty="0"/>
            </a:br>
            <a:endParaRPr lang="fr-FR" dirty="0">
              <a:latin typeface="Calibri" pitchFamily="34" charset="0"/>
            </a:endParaRPr>
          </a:p>
        </p:txBody>
      </p:sp>
      <p:sp>
        <p:nvSpPr>
          <p:cNvPr id="15361" name="Rectangle 1"/>
          <p:cNvSpPr>
            <a:spLocks noChangeArrowheads="1"/>
          </p:cNvSpPr>
          <p:nvPr/>
        </p:nvSpPr>
        <p:spPr bwMode="auto">
          <a:xfrm>
            <a:off x="179512" y="636070"/>
            <a:ext cx="8532440" cy="646331"/>
          </a:xfrm>
          <a:prstGeom prst="rect">
            <a:avLst/>
          </a:prstGeom>
          <a:solidFill>
            <a:schemeClr val="accent6">
              <a:lumMod val="20000"/>
              <a:lumOff val="80000"/>
            </a:schemeClr>
          </a:solidFill>
          <a:ln w="9525">
            <a:noFill/>
            <a:miter lim="800000"/>
            <a:headEnd/>
            <a:tailEnd/>
          </a:ln>
          <a:effectLst/>
        </p:spPr>
        <p:txBody>
          <a:bodyPr wrap="square" anchor="ctr">
            <a:spAutoFit/>
          </a:bodyPr>
          <a:lstStyle/>
          <a:p>
            <a:r>
              <a:rPr lang="fr-FR" sz="3600" dirty="0"/>
              <a:t>et </a:t>
            </a:r>
            <a:r>
              <a:rPr lang="fr-FR" sz="3600" dirty="0">
                <a:solidFill>
                  <a:srgbClr val="FF0000"/>
                </a:solidFill>
              </a:rPr>
              <a:t>circumductions</a:t>
            </a:r>
            <a:endParaRPr lang="fr-FR" sz="7200" dirty="0">
              <a:solidFill>
                <a:srgbClr val="FF0000"/>
              </a:solidFill>
            </a:endParaRPr>
          </a:p>
        </p:txBody>
      </p:sp>
      <p:sp>
        <p:nvSpPr>
          <p:cNvPr id="2" name="Rectangle 1">
            <a:extLst>
              <a:ext uri="{FF2B5EF4-FFF2-40B4-BE49-F238E27FC236}">
                <a16:creationId xmlns:a16="http://schemas.microsoft.com/office/drawing/2014/main" id="{9CB1CF44-846B-49DC-8FA8-B410DEF44DDD}"/>
              </a:ext>
            </a:extLst>
          </p:cNvPr>
          <p:cNvSpPr/>
          <p:nvPr/>
        </p:nvSpPr>
        <p:spPr>
          <a:xfrm>
            <a:off x="621404" y="2132856"/>
            <a:ext cx="8532440" cy="2308324"/>
          </a:xfrm>
          <a:prstGeom prst="rect">
            <a:avLst/>
          </a:prstGeom>
        </p:spPr>
        <p:txBody>
          <a:bodyPr wrap="square">
            <a:spAutoFit/>
          </a:bodyPr>
          <a:lstStyle/>
          <a:p>
            <a:r>
              <a:rPr lang="fr-FR" sz="3600" b="1" dirty="0">
                <a:solidFill>
                  <a:srgbClr val="FF0000"/>
                </a:solidFill>
              </a:rPr>
              <a:t>Circumductions</a:t>
            </a:r>
            <a:r>
              <a:rPr lang="fr-FR" sz="3600" dirty="0"/>
              <a:t> : phonétique « </a:t>
            </a:r>
            <a:r>
              <a:rPr lang="fr-FR" sz="3600" dirty="0" err="1"/>
              <a:t>sirkomduction</a:t>
            </a:r>
            <a:r>
              <a:rPr lang="fr-FR" sz="3600" dirty="0"/>
              <a:t> » : mouvement de l’épaule ou de la hanche amenant la main ou le pied à décrire un cercle.</a:t>
            </a:r>
          </a:p>
        </p:txBody>
      </p:sp>
    </p:spTree>
    <p:extLst>
      <p:ext uri="{BB962C8B-B14F-4D97-AF65-F5344CB8AC3E}">
        <p14:creationId xmlns:p14="http://schemas.microsoft.com/office/powerpoint/2010/main" val="1131536125"/>
      </p:ext>
    </p:extLst>
  </p:cSld>
  <p:clrMapOvr>
    <a:masterClrMapping/>
  </p:clrMapOvr>
  <p:transition spd="slow">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Image 2" descr="logo 2013 transparent.png"/>
          <p:cNvPicPr>
            <a:picLocks noChangeAspect="1"/>
          </p:cNvPicPr>
          <p:nvPr/>
        </p:nvPicPr>
        <p:blipFill>
          <a:blip r:embed="rId2" cstate="print"/>
          <a:srcRect/>
          <a:stretch>
            <a:fillRect/>
          </a:stretch>
        </p:blipFill>
        <p:spPr bwMode="auto">
          <a:xfrm>
            <a:off x="7235825" y="6005513"/>
            <a:ext cx="1763713" cy="669925"/>
          </a:xfrm>
          <a:prstGeom prst="rect">
            <a:avLst/>
          </a:prstGeom>
          <a:noFill/>
          <a:ln w="9525">
            <a:noFill/>
            <a:miter lim="800000"/>
            <a:headEnd/>
            <a:tailEnd/>
          </a:ln>
        </p:spPr>
      </p:pic>
      <p:sp>
        <p:nvSpPr>
          <p:cNvPr id="6" name="Rectangle 5"/>
          <p:cNvSpPr>
            <a:spLocks noChangeArrowheads="1"/>
          </p:cNvSpPr>
          <p:nvPr/>
        </p:nvSpPr>
        <p:spPr bwMode="auto">
          <a:xfrm>
            <a:off x="9844" y="2702955"/>
            <a:ext cx="9144000" cy="861774"/>
          </a:xfrm>
          <a:prstGeom prst="rect">
            <a:avLst/>
          </a:prstGeom>
          <a:noFill/>
          <a:ln w="9525">
            <a:noFill/>
            <a:miter lim="800000"/>
            <a:headEnd/>
            <a:tailEnd/>
          </a:ln>
        </p:spPr>
        <p:txBody>
          <a:bodyPr>
            <a:spAutoFit/>
          </a:bodyPr>
          <a:lstStyle/>
          <a:p>
            <a:r>
              <a:rPr lang="fr-FR" sz="3200" dirty="0"/>
              <a:t> </a:t>
            </a:r>
            <a:br>
              <a:rPr lang="fr-FR" sz="3200" dirty="0"/>
            </a:br>
            <a:endParaRPr lang="fr-FR" dirty="0">
              <a:latin typeface="Calibri" pitchFamily="34" charset="0"/>
            </a:endParaRPr>
          </a:p>
        </p:txBody>
      </p:sp>
      <p:sp>
        <p:nvSpPr>
          <p:cNvPr id="15361" name="Rectangle 1"/>
          <p:cNvSpPr>
            <a:spLocks noChangeArrowheads="1"/>
          </p:cNvSpPr>
          <p:nvPr/>
        </p:nvSpPr>
        <p:spPr bwMode="auto">
          <a:xfrm>
            <a:off x="179512" y="586940"/>
            <a:ext cx="8532440" cy="584775"/>
          </a:xfrm>
          <a:prstGeom prst="rect">
            <a:avLst/>
          </a:prstGeom>
          <a:solidFill>
            <a:schemeClr val="accent6">
              <a:lumMod val="20000"/>
              <a:lumOff val="80000"/>
            </a:schemeClr>
          </a:solidFill>
          <a:ln w="9525">
            <a:noFill/>
            <a:miter lim="800000"/>
            <a:headEnd/>
            <a:tailEnd/>
          </a:ln>
          <a:effectLst/>
        </p:spPr>
        <p:txBody>
          <a:bodyPr wrap="square" anchor="ctr">
            <a:spAutoFit/>
          </a:bodyPr>
          <a:lstStyle/>
          <a:p>
            <a:r>
              <a:rPr lang="fr-FR" sz="3200" dirty="0"/>
              <a:t>dont le spectacle </a:t>
            </a:r>
            <a:r>
              <a:rPr lang="fr-FR" sz="3200" dirty="0">
                <a:solidFill>
                  <a:srgbClr val="FF0000"/>
                </a:solidFill>
              </a:rPr>
              <a:t>eût </a:t>
            </a:r>
            <a:r>
              <a:rPr lang="fr-FR" sz="3200" dirty="0"/>
              <a:t>immanquablement </a:t>
            </a:r>
            <a:r>
              <a:rPr lang="fr-FR" sz="3200" dirty="0">
                <a:solidFill>
                  <a:srgbClr val="FF0000"/>
                </a:solidFill>
              </a:rPr>
              <a:t>plu</a:t>
            </a:r>
            <a:endParaRPr lang="fr-FR" sz="6600" b="1" dirty="0">
              <a:solidFill>
                <a:srgbClr val="FF0000"/>
              </a:solidFill>
            </a:endParaRPr>
          </a:p>
        </p:txBody>
      </p:sp>
      <p:sp>
        <p:nvSpPr>
          <p:cNvPr id="2" name="Rectangle 1">
            <a:extLst>
              <a:ext uri="{FF2B5EF4-FFF2-40B4-BE49-F238E27FC236}">
                <a16:creationId xmlns:a16="http://schemas.microsoft.com/office/drawing/2014/main" id="{9CB1CF44-846B-49DC-8FA8-B410DEF44DDD}"/>
              </a:ext>
            </a:extLst>
          </p:cNvPr>
          <p:cNvSpPr/>
          <p:nvPr/>
        </p:nvSpPr>
        <p:spPr>
          <a:xfrm>
            <a:off x="315624" y="1765556"/>
            <a:ext cx="8532440" cy="4031873"/>
          </a:xfrm>
          <a:prstGeom prst="rect">
            <a:avLst/>
          </a:prstGeom>
        </p:spPr>
        <p:txBody>
          <a:bodyPr wrap="square">
            <a:spAutoFit/>
          </a:bodyPr>
          <a:lstStyle/>
          <a:p>
            <a:r>
              <a:rPr lang="fr-FR" sz="3200" b="1" dirty="0">
                <a:solidFill>
                  <a:srgbClr val="FF0000"/>
                </a:solidFill>
              </a:rPr>
              <a:t>Eût plu</a:t>
            </a:r>
            <a:r>
              <a:rPr lang="fr-FR" sz="3200" dirty="0">
                <a:solidFill>
                  <a:srgbClr val="FF0000"/>
                </a:solidFill>
              </a:rPr>
              <a:t> </a:t>
            </a:r>
            <a:r>
              <a:rPr lang="fr-FR" sz="3200" dirty="0"/>
              <a:t>: plus-que-parfait du subjonctif du </a:t>
            </a:r>
            <a:r>
              <a:rPr lang="fr-FR" sz="3200" b="1" dirty="0"/>
              <a:t>verbe plaire</a:t>
            </a:r>
            <a:r>
              <a:rPr lang="fr-FR" sz="3200" dirty="0"/>
              <a:t>, ayant une valeur équivalente au conditionnel passé (aurait plu), dans une phrase présentant un fait hypothétique. Emploi rare, uniquement à l’écrit, en langage soutenu. À noter </a:t>
            </a:r>
            <a:r>
              <a:rPr lang="fr-FR" sz="3200" b="1" dirty="0"/>
              <a:t>la similitude avec le verbe pleuvoir </a:t>
            </a:r>
            <a:r>
              <a:rPr lang="fr-FR" sz="3200" dirty="0"/>
              <a:t>(qu’il eût plu, au plus-que-parfait du subjonctif, et au conditionnel passé 2</a:t>
            </a:r>
            <a:r>
              <a:rPr lang="fr-FR" sz="3200" baseline="30000" dirty="0"/>
              <a:t>e</a:t>
            </a:r>
            <a:r>
              <a:rPr lang="fr-FR" sz="3200" dirty="0"/>
              <a:t> forme).</a:t>
            </a:r>
          </a:p>
        </p:txBody>
      </p:sp>
    </p:spTree>
    <p:extLst>
      <p:ext uri="{BB962C8B-B14F-4D97-AF65-F5344CB8AC3E}">
        <p14:creationId xmlns:p14="http://schemas.microsoft.com/office/powerpoint/2010/main" val="359292046"/>
      </p:ext>
    </p:extLst>
  </p:cSld>
  <p:clrMapOvr>
    <a:masterClrMapping/>
  </p:clrMapOvr>
  <p:transition spd="slow">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a:spLocks noChangeArrowheads="1"/>
          </p:cNvSpPr>
          <p:nvPr/>
        </p:nvSpPr>
        <p:spPr bwMode="auto">
          <a:xfrm>
            <a:off x="9844" y="2702955"/>
            <a:ext cx="9144000" cy="861774"/>
          </a:xfrm>
          <a:prstGeom prst="rect">
            <a:avLst/>
          </a:prstGeom>
          <a:noFill/>
          <a:ln w="9525">
            <a:noFill/>
            <a:miter lim="800000"/>
            <a:headEnd/>
            <a:tailEnd/>
          </a:ln>
        </p:spPr>
        <p:txBody>
          <a:bodyPr>
            <a:spAutoFit/>
          </a:bodyPr>
          <a:lstStyle/>
          <a:p>
            <a:r>
              <a:rPr lang="fr-FR" sz="3200" dirty="0"/>
              <a:t> </a:t>
            </a:r>
            <a:br>
              <a:rPr lang="fr-FR" sz="3200" dirty="0"/>
            </a:br>
            <a:endParaRPr lang="fr-FR" dirty="0">
              <a:latin typeface="Calibri" pitchFamily="34" charset="0"/>
            </a:endParaRPr>
          </a:p>
        </p:txBody>
      </p:sp>
      <p:sp>
        <p:nvSpPr>
          <p:cNvPr id="15361" name="Rectangle 1"/>
          <p:cNvSpPr>
            <a:spLocks noChangeArrowheads="1"/>
          </p:cNvSpPr>
          <p:nvPr/>
        </p:nvSpPr>
        <p:spPr bwMode="auto">
          <a:xfrm>
            <a:off x="315624" y="396463"/>
            <a:ext cx="8532440" cy="1077218"/>
          </a:xfrm>
          <a:prstGeom prst="rect">
            <a:avLst/>
          </a:prstGeom>
          <a:solidFill>
            <a:schemeClr val="accent6">
              <a:lumMod val="20000"/>
              <a:lumOff val="80000"/>
            </a:schemeClr>
          </a:solidFill>
          <a:ln w="9525">
            <a:noFill/>
            <a:miter lim="800000"/>
            <a:headEnd/>
            <a:tailEnd/>
          </a:ln>
          <a:effectLst/>
        </p:spPr>
        <p:txBody>
          <a:bodyPr wrap="square" anchor="ctr">
            <a:spAutoFit/>
          </a:bodyPr>
          <a:lstStyle/>
          <a:p>
            <a:r>
              <a:rPr lang="fr-FR" sz="3200" dirty="0"/>
              <a:t>aux amateurs de </a:t>
            </a:r>
            <a:r>
              <a:rPr lang="fr-FR" sz="3200" dirty="0">
                <a:solidFill>
                  <a:srgbClr val="FF0000"/>
                </a:solidFill>
              </a:rPr>
              <a:t>chorégraphie(s) </a:t>
            </a:r>
            <a:r>
              <a:rPr lang="fr-FR" sz="3200" dirty="0"/>
              <a:t>contemporaine(s), et autres </a:t>
            </a:r>
            <a:r>
              <a:rPr lang="fr-FR" sz="3200" dirty="0">
                <a:solidFill>
                  <a:srgbClr val="FF0000"/>
                </a:solidFill>
              </a:rPr>
              <a:t>balletomanes</a:t>
            </a:r>
            <a:endParaRPr lang="fr-FR" sz="4400" dirty="0">
              <a:solidFill>
                <a:srgbClr val="FF0000"/>
              </a:solidFill>
            </a:endParaRPr>
          </a:p>
        </p:txBody>
      </p:sp>
      <p:sp>
        <p:nvSpPr>
          <p:cNvPr id="2" name="Rectangle 1">
            <a:extLst>
              <a:ext uri="{FF2B5EF4-FFF2-40B4-BE49-F238E27FC236}">
                <a16:creationId xmlns:a16="http://schemas.microsoft.com/office/drawing/2014/main" id="{9CB1CF44-846B-49DC-8FA8-B410DEF44DDD}"/>
              </a:ext>
            </a:extLst>
          </p:cNvPr>
          <p:cNvSpPr/>
          <p:nvPr/>
        </p:nvSpPr>
        <p:spPr>
          <a:xfrm>
            <a:off x="315624" y="2204864"/>
            <a:ext cx="8532440" cy="3539430"/>
          </a:xfrm>
          <a:prstGeom prst="rect">
            <a:avLst/>
          </a:prstGeom>
        </p:spPr>
        <p:txBody>
          <a:bodyPr wrap="square">
            <a:spAutoFit/>
          </a:bodyPr>
          <a:lstStyle/>
          <a:p>
            <a:r>
              <a:rPr lang="fr-FR" sz="3200" b="1" dirty="0">
                <a:solidFill>
                  <a:srgbClr val="FF0000"/>
                </a:solidFill>
              </a:rPr>
              <a:t>Chorégraphies</a:t>
            </a:r>
            <a:r>
              <a:rPr lang="fr-FR" sz="3200" dirty="0"/>
              <a:t> : danses, ballets. </a:t>
            </a:r>
            <a:r>
              <a:rPr lang="fr-FR" sz="3200" dirty="0" err="1"/>
              <a:t>Ch</a:t>
            </a:r>
            <a:r>
              <a:rPr lang="fr-FR" sz="3200" dirty="0"/>
              <a:t> se prononce k, comme archange, archétype, aurochs, choléra, orchidée, etc.</a:t>
            </a:r>
          </a:p>
          <a:p>
            <a:r>
              <a:rPr lang="fr-FR" sz="3200" b="1" dirty="0">
                <a:solidFill>
                  <a:srgbClr val="FF0000"/>
                </a:solidFill>
              </a:rPr>
              <a:t>Et autres balletomanes</a:t>
            </a:r>
            <a:r>
              <a:rPr lang="fr-FR" sz="3200" dirty="0">
                <a:solidFill>
                  <a:srgbClr val="FF0000"/>
                </a:solidFill>
              </a:rPr>
              <a:t> </a:t>
            </a:r>
            <a:r>
              <a:rPr lang="fr-FR" sz="3200" dirty="0"/>
              <a:t>: au pluriel ; indique une généralisation à l’intérieur d’une même catégorie (ici, les amateurs de chorégraphies et passionnés de ballets).</a:t>
            </a:r>
          </a:p>
        </p:txBody>
      </p:sp>
    </p:spTree>
    <p:extLst>
      <p:ext uri="{BB962C8B-B14F-4D97-AF65-F5344CB8AC3E}">
        <p14:creationId xmlns:p14="http://schemas.microsoft.com/office/powerpoint/2010/main" val="1028932095"/>
      </p:ext>
    </p:extLst>
  </p:cSld>
  <p:clrMapOvr>
    <a:masterClrMapping/>
  </p:clrMapOvr>
  <p:transition spd="slow">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Image 2" descr="logo 2013 transparent.png"/>
          <p:cNvPicPr>
            <a:picLocks noChangeAspect="1"/>
          </p:cNvPicPr>
          <p:nvPr/>
        </p:nvPicPr>
        <p:blipFill>
          <a:blip r:embed="rId2" cstate="print"/>
          <a:srcRect/>
          <a:stretch>
            <a:fillRect/>
          </a:stretch>
        </p:blipFill>
        <p:spPr bwMode="auto">
          <a:xfrm>
            <a:off x="7235825" y="6005513"/>
            <a:ext cx="1763713" cy="669925"/>
          </a:xfrm>
          <a:prstGeom prst="rect">
            <a:avLst/>
          </a:prstGeom>
          <a:noFill/>
          <a:ln w="9525">
            <a:noFill/>
            <a:miter lim="800000"/>
            <a:headEnd/>
            <a:tailEnd/>
          </a:ln>
        </p:spPr>
      </p:pic>
      <p:sp>
        <p:nvSpPr>
          <p:cNvPr id="6" name="Rectangle 5"/>
          <p:cNvSpPr>
            <a:spLocks noChangeArrowheads="1"/>
          </p:cNvSpPr>
          <p:nvPr/>
        </p:nvSpPr>
        <p:spPr bwMode="auto">
          <a:xfrm>
            <a:off x="9844" y="2702955"/>
            <a:ext cx="9144000" cy="861774"/>
          </a:xfrm>
          <a:prstGeom prst="rect">
            <a:avLst/>
          </a:prstGeom>
          <a:noFill/>
          <a:ln w="9525">
            <a:noFill/>
            <a:miter lim="800000"/>
            <a:headEnd/>
            <a:tailEnd/>
          </a:ln>
        </p:spPr>
        <p:txBody>
          <a:bodyPr>
            <a:spAutoFit/>
          </a:bodyPr>
          <a:lstStyle/>
          <a:p>
            <a:r>
              <a:rPr lang="fr-FR" sz="3200" dirty="0"/>
              <a:t> </a:t>
            </a:r>
            <a:br>
              <a:rPr lang="fr-FR" sz="3200" dirty="0"/>
            </a:br>
            <a:endParaRPr lang="fr-FR" dirty="0">
              <a:latin typeface="Calibri" pitchFamily="34" charset="0"/>
            </a:endParaRPr>
          </a:p>
        </p:txBody>
      </p:sp>
      <p:sp>
        <p:nvSpPr>
          <p:cNvPr id="15361" name="Rectangle 1"/>
          <p:cNvSpPr>
            <a:spLocks noChangeArrowheads="1"/>
          </p:cNvSpPr>
          <p:nvPr/>
        </p:nvSpPr>
        <p:spPr bwMode="auto">
          <a:xfrm>
            <a:off x="315624" y="811050"/>
            <a:ext cx="8532440" cy="1077218"/>
          </a:xfrm>
          <a:prstGeom prst="rect">
            <a:avLst/>
          </a:prstGeom>
          <a:solidFill>
            <a:schemeClr val="accent6">
              <a:lumMod val="20000"/>
              <a:lumOff val="80000"/>
            </a:schemeClr>
          </a:solidFill>
          <a:ln w="9525">
            <a:noFill/>
            <a:miter lim="800000"/>
            <a:headEnd/>
            <a:tailEnd/>
          </a:ln>
          <a:effectLst/>
        </p:spPr>
        <p:txBody>
          <a:bodyPr wrap="square" anchor="ctr">
            <a:spAutoFit/>
          </a:bodyPr>
          <a:lstStyle/>
          <a:p>
            <a:r>
              <a:rPr lang="fr-FR" dirty="0"/>
              <a:t>. </a:t>
            </a:r>
            <a:r>
              <a:rPr lang="fr-FR" sz="3200" dirty="0"/>
              <a:t>Les </a:t>
            </a:r>
            <a:r>
              <a:rPr lang="fr-FR" sz="3200" dirty="0">
                <a:solidFill>
                  <a:srgbClr val="FF0000"/>
                </a:solidFill>
              </a:rPr>
              <a:t>corps</a:t>
            </a:r>
            <a:r>
              <a:rPr lang="fr-FR" sz="3200" dirty="0"/>
              <a:t> rodés au martyre par les efforts titanesques</a:t>
            </a:r>
            <a:endParaRPr lang="fr-FR" sz="4800" dirty="0">
              <a:solidFill>
                <a:srgbClr val="FF0000"/>
              </a:solidFill>
            </a:endParaRPr>
          </a:p>
        </p:txBody>
      </p:sp>
      <p:sp>
        <p:nvSpPr>
          <p:cNvPr id="2" name="Rectangle 1">
            <a:extLst>
              <a:ext uri="{FF2B5EF4-FFF2-40B4-BE49-F238E27FC236}">
                <a16:creationId xmlns:a16="http://schemas.microsoft.com/office/drawing/2014/main" id="{9CB1CF44-846B-49DC-8FA8-B410DEF44DDD}"/>
              </a:ext>
            </a:extLst>
          </p:cNvPr>
          <p:cNvSpPr/>
          <p:nvPr/>
        </p:nvSpPr>
        <p:spPr>
          <a:xfrm>
            <a:off x="467544" y="2470994"/>
            <a:ext cx="7632848" cy="1754326"/>
          </a:xfrm>
          <a:prstGeom prst="rect">
            <a:avLst/>
          </a:prstGeom>
        </p:spPr>
        <p:txBody>
          <a:bodyPr wrap="square">
            <a:spAutoFit/>
          </a:bodyPr>
          <a:lstStyle/>
          <a:p>
            <a:r>
              <a:rPr lang="fr-FR" sz="3600" b="1" dirty="0">
                <a:solidFill>
                  <a:srgbClr val="FF0000"/>
                </a:solidFill>
              </a:rPr>
              <a:t>Corps</a:t>
            </a:r>
            <a:r>
              <a:rPr lang="fr-FR" sz="3600" b="1" dirty="0"/>
              <a:t> </a:t>
            </a:r>
            <a:r>
              <a:rPr lang="fr-FR" sz="3600" dirty="0"/>
              <a:t>: corps humain, et non le cor de chasse ou la callosité au pied, voire les bois d’un cerf.</a:t>
            </a:r>
          </a:p>
        </p:txBody>
      </p:sp>
    </p:spTree>
    <p:extLst>
      <p:ext uri="{BB962C8B-B14F-4D97-AF65-F5344CB8AC3E}">
        <p14:creationId xmlns:p14="http://schemas.microsoft.com/office/powerpoint/2010/main" val="2849692543"/>
      </p:ext>
    </p:extLst>
  </p:cSld>
  <p:clrMapOvr>
    <a:masterClrMapping/>
  </p:clrMapOvr>
  <p:transition spd="slow">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a:spLocks noChangeArrowheads="1"/>
          </p:cNvSpPr>
          <p:nvPr/>
        </p:nvSpPr>
        <p:spPr bwMode="auto">
          <a:xfrm>
            <a:off x="9844" y="2702955"/>
            <a:ext cx="9144000" cy="861774"/>
          </a:xfrm>
          <a:prstGeom prst="rect">
            <a:avLst/>
          </a:prstGeom>
          <a:noFill/>
          <a:ln w="9525">
            <a:noFill/>
            <a:miter lim="800000"/>
            <a:headEnd/>
            <a:tailEnd/>
          </a:ln>
        </p:spPr>
        <p:txBody>
          <a:bodyPr>
            <a:spAutoFit/>
          </a:bodyPr>
          <a:lstStyle/>
          <a:p>
            <a:r>
              <a:rPr lang="fr-FR" sz="3200" dirty="0"/>
              <a:t> </a:t>
            </a:r>
            <a:br>
              <a:rPr lang="fr-FR" sz="3200" dirty="0"/>
            </a:br>
            <a:endParaRPr lang="fr-FR" dirty="0">
              <a:latin typeface="Calibri" pitchFamily="34" charset="0"/>
            </a:endParaRPr>
          </a:p>
        </p:txBody>
      </p:sp>
      <p:sp>
        <p:nvSpPr>
          <p:cNvPr id="15361" name="Rectangle 1"/>
          <p:cNvSpPr>
            <a:spLocks noChangeArrowheads="1"/>
          </p:cNvSpPr>
          <p:nvPr/>
        </p:nvSpPr>
        <p:spPr bwMode="auto">
          <a:xfrm>
            <a:off x="454392" y="150576"/>
            <a:ext cx="8532440" cy="1077218"/>
          </a:xfrm>
          <a:prstGeom prst="rect">
            <a:avLst/>
          </a:prstGeom>
          <a:solidFill>
            <a:schemeClr val="accent6">
              <a:lumMod val="20000"/>
              <a:lumOff val="80000"/>
            </a:schemeClr>
          </a:solidFill>
          <a:ln w="9525">
            <a:noFill/>
            <a:miter lim="800000"/>
            <a:headEnd/>
            <a:tailEnd/>
          </a:ln>
          <a:effectLst/>
        </p:spPr>
        <p:txBody>
          <a:bodyPr wrap="square" anchor="ctr">
            <a:spAutoFit/>
          </a:bodyPr>
          <a:lstStyle/>
          <a:p>
            <a:r>
              <a:rPr lang="fr-FR" dirty="0"/>
              <a:t>. </a:t>
            </a:r>
            <a:r>
              <a:rPr lang="fr-FR" sz="3200" dirty="0"/>
              <a:t>Les corps </a:t>
            </a:r>
            <a:r>
              <a:rPr lang="fr-FR" sz="3200" dirty="0">
                <a:solidFill>
                  <a:srgbClr val="FF0000"/>
                </a:solidFill>
              </a:rPr>
              <a:t>rodés</a:t>
            </a:r>
            <a:r>
              <a:rPr lang="fr-FR" sz="3200" dirty="0"/>
              <a:t> au martyre par les efforts titanesques</a:t>
            </a:r>
            <a:endParaRPr lang="fr-FR" sz="4800" dirty="0"/>
          </a:p>
        </p:txBody>
      </p:sp>
      <p:sp>
        <p:nvSpPr>
          <p:cNvPr id="2" name="Rectangle 1">
            <a:extLst>
              <a:ext uri="{FF2B5EF4-FFF2-40B4-BE49-F238E27FC236}">
                <a16:creationId xmlns:a16="http://schemas.microsoft.com/office/drawing/2014/main" id="{9CB1CF44-846B-49DC-8FA8-B410DEF44DDD}"/>
              </a:ext>
            </a:extLst>
          </p:cNvPr>
          <p:cNvSpPr/>
          <p:nvPr/>
        </p:nvSpPr>
        <p:spPr>
          <a:xfrm>
            <a:off x="315624" y="1629111"/>
            <a:ext cx="8532440" cy="5078313"/>
          </a:xfrm>
          <a:prstGeom prst="rect">
            <a:avLst/>
          </a:prstGeom>
        </p:spPr>
        <p:txBody>
          <a:bodyPr wrap="square">
            <a:spAutoFit/>
          </a:bodyPr>
          <a:lstStyle/>
          <a:p>
            <a:r>
              <a:rPr lang="fr-FR" sz="3600" b="1" dirty="0">
                <a:solidFill>
                  <a:srgbClr val="FF0000"/>
                </a:solidFill>
              </a:rPr>
              <a:t>Rodés</a:t>
            </a:r>
            <a:r>
              <a:rPr lang="fr-FR" sz="3600" dirty="0"/>
              <a:t> : sans accent circonflexe, du verbe transitif roder, user par frottement les pièces d’un mécanisme. Ici au sens figuré, de mettre au point par des essais, par la pratique. Rôder avec l’accent circonflexe est intransitif, et a une tout autre signification (errer çà et là, sans but précis, ou tourner autour d’un endroit avec des intentions suspectes).</a:t>
            </a:r>
          </a:p>
        </p:txBody>
      </p:sp>
    </p:spTree>
    <p:extLst>
      <p:ext uri="{BB962C8B-B14F-4D97-AF65-F5344CB8AC3E}">
        <p14:creationId xmlns:p14="http://schemas.microsoft.com/office/powerpoint/2010/main" val="848312007"/>
      </p:ext>
    </p:extLst>
  </p:cSld>
  <p:clrMapOvr>
    <a:masterClrMapping/>
  </p:clrMapOvr>
  <p:transition spd="slow">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a:spLocks noChangeArrowheads="1"/>
          </p:cNvSpPr>
          <p:nvPr/>
        </p:nvSpPr>
        <p:spPr bwMode="auto">
          <a:xfrm>
            <a:off x="9844" y="2702955"/>
            <a:ext cx="9144000" cy="861774"/>
          </a:xfrm>
          <a:prstGeom prst="rect">
            <a:avLst/>
          </a:prstGeom>
          <a:noFill/>
          <a:ln w="9525">
            <a:noFill/>
            <a:miter lim="800000"/>
            <a:headEnd/>
            <a:tailEnd/>
          </a:ln>
        </p:spPr>
        <p:txBody>
          <a:bodyPr>
            <a:spAutoFit/>
          </a:bodyPr>
          <a:lstStyle/>
          <a:p>
            <a:r>
              <a:rPr lang="fr-FR" sz="3200" dirty="0"/>
              <a:t> </a:t>
            </a:r>
            <a:br>
              <a:rPr lang="fr-FR" sz="3200" dirty="0"/>
            </a:br>
            <a:endParaRPr lang="fr-FR" dirty="0">
              <a:latin typeface="Calibri" pitchFamily="34" charset="0"/>
            </a:endParaRPr>
          </a:p>
        </p:txBody>
      </p:sp>
      <p:sp>
        <p:nvSpPr>
          <p:cNvPr id="15361" name="Rectangle 1"/>
          <p:cNvSpPr>
            <a:spLocks noChangeArrowheads="1"/>
          </p:cNvSpPr>
          <p:nvPr/>
        </p:nvSpPr>
        <p:spPr bwMode="auto">
          <a:xfrm>
            <a:off x="315624" y="200806"/>
            <a:ext cx="8532440" cy="1077218"/>
          </a:xfrm>
          <a:prstGeom prst="rect">
            <a:avLst/>
          </a:prstGeom>
          <a:solidFill>
            <a:schemeClr val="accent6">
              <a:lumMod val="20000"/>
              <a:lumOff val="80000"/>
            </a:schemeClr>
          </a:solidFill>
          <a:ln w="9525">
            <a:noFill/>
            <a:miter lim="800000"/>
            <a:headEnd/>
            <a:tailEnd/>
          </a:ln>
          <a:effectLst/>
        </p:spPr>
        <p:txBody>
          <a:bodyPr wrap="square" anchor="ctr">
            <a:spAutoFit/>
          </a:bodyPr>
          <a:lstStyle/>
          <a:p>
            <a:r>
              <a:rPr lang="fr-FR" sz="3200" dirty="0"/>
              <a:t>Les corps rodés au </a:t>
            </a:r>
            <a:r>
              <a:rPr lang="fr-FR" sz="3200" dirty="0">
                <a:solidFill>
                  <a:srgbClr val="FF0000"/>
                </a:solidFill>
              </a:rPr>
              <a:t>martyre</a:t>
            </a:r>
            <a:r>
              <a:rPr lang="fr-FR" sz="3200" dirty="0"/>
              <a:t> par les efforts titanesques</a:t>
            </a:r>
            <a:endParaRPr lang="fr-FR" sz="4800" dirty="0"/>
          </a:p>
        </p:txBody>
      </p:sp>
      <p:sp>
        <p:nvSpPr>
          <p:cNvPr id="2" name="Rectangle 1">
            <a:extLst>
              <a:ext uri="{FF2B5EF4-FFF2-40B4-BE49-F238E27FC236}">
                <a16:creationId xmlns:a16="http://schemas.microsoft.com/office/drawing/2014/main" id="{9CB1CF44-846B-49DC-8FA8-B410DEF44DDD}"/>
              </a:ext>
            </a:extLst>
          </p:cNvPr>
          <p:cNvSpPr/>
          <p:nvPr/>
        </p:nvSpPr>
        <p:spPr>
          <a:xfrm>
            <a:off x="340280" y="1916832"/>
            <a:ext cx="8532440" cy="4031873"/>
          </a:xfrm>
          <a:prstGeom prst="rect">
            <a:avLst/>
          </a:prstGeom>
        </p:spPr>
        <p:txBody>
          <a:bodyPr wrap="square">
            <a:spAutoFit/>
          </a:bodyPr>
          <a:lstStyle/>
          <a:p>
            <a:r>
              <a:rPr lang="fr-FR" sz="3200" b="1" dirty="0">
                <a:solidFill>
                  <a:srgbClr val="FF0000"/>
                </a:solidFill>
              </a:rPr>
              <a:t>Martyre</a:t>
            </a:r>
            <a:r>
              <a:rPr lang="fr-FR" sz="3200" dirty="0"/>
              <a:t> : nom masculin, torture, supplice, souffrance, grande douleur physique ou morale : « Cette femme battue a souffert le martyre. » </a:t>
            </a:r>
            <a:r>
              <a:rPr lang="fr-FR" sz="3200" b="1" dirty="0"/>
              <a:t>Le martyr ou la martyre</a:t>
            </a:r>
            <a:r>
              <a:rPr lang="fr-FR" sz="3200" dirty="0"/>
              <a:t> est une personne qui a souffert la mort pour sa foi religieuse ou pour une cause à laquelle elle s’est sacrifiée : les martyrs de la Résistance. Au sens adjectival : un enfant martyr..</a:t>
            </a:r>
          </a:p>
        </p:txBody>
      </p:sp>
    </p:spTree>
    <p:extLst>
      <p:ext uri="{BB962C8B-B14F-4D97-AF65-F5344CB8AC3E}">
        <p14:creationId xmlns:p14="http://schemas.microsoft.com/office/powerpoint/2010/main" val="2056038533"/>
      </p:ext>
    </p:extLst>
  </p:cSld>
  <p:clrMapOvr>
    <a:masterClrMapping/>
  </p:clrMapOvr>
  <p:transition spd="slow">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a:spLocks noChangeArrowheads="1"/>
          </p:cNvSpPr>
          <p:nvPr/>
        </p:nvSpPr>
        <p:spPr bwMode="auto">
          <a:xfrm>
            <a:off x="9844" y="2702955"/>
            <a:ext cx="9144000" cy="861774"/>
          </a:xfrm>
          <a:prstGeom prst="rect">
            <a:avLst/>
          </a:prstGeom>
          <a:noFill/>
          <a:ln w="9525">
            <a:noFill/>
            <a:miter lim="800000"/>
            <a:headEnd/>
            <a:tailEnd/>
          </a:ln>
        </p:spPr>
        <p:txBody>
          <a:bodyPr>
            <a:spAutoFit/>
          </a:bodyPr>
          <a:lstStyle/>
          <a:p>
            <a:r>
              <a:rPr lang="fr-FR" sz="3200" dirty="0"/>
              <a:t> </a:t>
            </a:r>
            <a:br>
              <a:rPr lang="fr-FR" sz="3200" dirty="0"/>
            </a:br>
            <a:endParaRPr lang="fr-FR" dirty="0">
              <a:latin typeface="Calibri" pitchFamily="34" charset="0"/>
            </a:endParaRPr>
          </a:p>
        </p:txBody>
      </p:sp>
      <p:sp>
        <p:nvSpPr>
          <p:cNvPr id="15361" name="Rectangle 1"/>
          <p:cNvSpPr>
            <a:spLocks noChangeArrowheads="1"/>
          </p:cNvSpPr>
          <p:nvPr/>
        </p:nvSpPr>
        <p:spPr bwMode="auto">
          <a:xfrm>
            <a:off x="305780" y="563196"/>
            <a:ext cx="8532440" cy="1077218"/>
          </a:xfrm>
          <a:prstGeom prst="rect">
            <a:avLst/>
          </a:prstGeom>
          <a:solidFill>
            <a:schemeClr val="accent6">
              <a:lumMod val="20000"/>
              <a:lumOff val="80000"/>
            </a:schemeClr>
          </a:solidFill>
          <a:ln w="9525">
            <a:noFill/>
            <a:miter lim="800000"/>
            <a:headEnd/>
            <a:tailEnd/>
          </a:ln>
          <a:effectLst/>
        </p:spPr>
        <p:txBody>
          <a:bodyPr wrap="square" anchor="ctr">
            <a:spAutoFit/>
          </a:bodyPr>
          <a:lstStyle/>
          <a:p>
            <a:r>
              <a:rPr lang="fr-FR" sz="3200" dirty="0"/>
              <a:t>Les corps rodés au martyre par les efforts </a:t>
            </a:r>
            <a:r>
              <a:rPr lang="fr-FR" sz="3200" dirty="0">
                <a:solidFill>
                  <a:srgbClr val="FF0000"/>
                </a:solidFill>
              </a:rPr>
              <a:t>titanesques</a:t>
            </a:r>
            <a:endParaRPr lang="fr-FR" sz="4800" dirty="0">
              <a:solidFill>
                <a:srgbClr val="FF0000"/>
              </a:solidFill>
            </a:endParaRPr>
          </a:p>
        </p:txBody>
      </p:sp>
      <p:sp>
        <p:nvSpPr>
          <p:cNvPr id="2" name="Rectangle 1">
            <a:extLst>
              <a:ext uri="{FF2B5EF4-FFF2-40B4-BE49-F238E27FC236}">
                <a16:creationId xmlns:a16="http://schemas.microsoft.com/office/drawing/2014/main" id="{9CB1CF44-846B-49DC-8FA8-B410DEF44DDD}"/>
              </a:ext>
            </a:extLst>
          </p:cNvPr>
          <p:cNvSpPr/>
          <p:nvPr/>
        </p:nvSpPr>
        <p:spPr>
          <a:xfrm>
            <a:off x="315624" y="2132856"/>
            <a:ext cx="8532440" cy="3539430"/>
          </a:xfrm>
          <a:prstGeom prst="rect">
            <a:avLst/>
          </a:prstGeom>
        </p:spPr>
        <p:txBody>
          <a:bodyPr wrap="square">
            <a:spAutoFit/>
          </a:bodyPr>
          <a:lstStyle/>
          <a:p>
            <a:r>
              <a:rPr lang="fr-FR" sz="3200" b="1" dirty="0">
                <a:solidFill>
                  <a:srgbClr val="FF0000"/>
                </a:solidFill>
              </a:rPr>
              <a:t>Titanesques</a:t>
            </a:r>
            <a:r>
              <a:rPr lang="fr-FR" sz="3200" dirty="0"/>
              <a:t> : gigantesques. Les douze Titans de la mythologie grecque étaient des divinités nées d’Ouranos (le Ciel) et de Gaia ou Gê (la Terre), qui gouvernèrent le monde avant Zeus et les dieux olympiens.  Pas de tréma sur le i de Gaia selon le Larousse encyclopédique.</a:t>
            </a:r>
          </a:p>
        </p:txBody>
      </p:sp>
    </p:spTree>
    <p:extLst>
      <p:ext uri="{BB962C8B-B14F-4D97-AF65-F5344CB8AC3E}">
        <p14:creationId xmlns:p14="http://schemas.microsoft.com/office/powerpoint/2010/main" val="3010931123"/>
      </p:ext>
    </p:extLst>
  </p:cSld>
  <p:clrMapOvr>
    <a:masterClrMapping/>
  </p:clrMapOvr>
  <p:transition spd="slow">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a:spLocks noChangeArrowheads="1"/>
          </p:cNvSpPr>
          <p:nvPr/>
        </p:nvSpPr>
        <p:spPr bwMode="auto">
          <a:xfrm>
            <a:off x="9844" y="2702955"/>
            <a:ext cx="9144000" cy="861774"/>
          </a:xfrm>
          <a:prstGeom prst="rect">
            <a:avLst/>
          </a:prstGeom>
          <a:noFill/>
          <a:ln w="9525">
            <a:noFill/>
            <a:miter lim="800000"/>
            <a:headEnd/>
            <a:tailEnd/>
          </a:ln>
        </p:spPr>
        <p:txBody>
          <a:bodyPr>
            <a:spAutoFit/>
          </a:bodyPr>
          <a:lstStyle/>
          <a:p>
            <a:r>
              <a:rPr lang="fr-FR" sz="3200" dirty="0"/>
              <a:t> </a:t>
            </a:r>
            <a:br>
              <a:rPr lang="fr-FR" sz="3200" dirty="0"/>
            </a:br>
            <a:endParaRPr lang="fr-FR" dirty="0">
              <a:latin typeface="Calibri" pitchFamily="34" charset="0"/>
            </a:endParaRPr>
          </a:p>
        </p:txBody>
      </p:sp>
      <p:sp>
        <p:nvSpPr>
          <p:cNvPr id="15361" name="Rectangle 1"/>
          <p:cNvSpPr>
            <a:spLocks noChangeArrowheads="1"/>
          </p:cNvSpPr>
          <p:nvPr/>
        </p:nvSpPr>
        <p:spPr bwMode="auto">
          <a:xfrm>
            <a:off x="305780" y="452741"/>
            <a:ext cx="8532440" cy="1077218"/>
          </a:xfrm>
          <a:prstGeom prst="rect">
            <a:avLst/>
          </a:prstGeom>
          <a:solidFill>
            <a:schemeClr val="accent6">
              <a:lumMod val="20000"/>
              <a:lumOff val="80000"/>
            </a:schemeClr>
          </a:solidFill>
          <a:ln w="9525">
            <a:noFill/>
            <a:miter lim="800000"/>
            <a:headEnd/>
            <a:tailEnd/>
          </a:ln>
          <a:effectLst/>
        </p:spPr>
        <p:txBody>
          <a:bodyPr wrap="square" anchor="ctr">
            <a:spAutoFit/>
          </a:bodyPr>
          <a:lstStyle/>
          <a:p>
            <a:r>
              <a:rPr lang="fr-FR" sz="3200" dirty="0">
                <a:solidFill>
                  <a:srgbClr val="FF0000"/>
                </a:solidFill>
              </a:rPr>
              <a:t>qu’ils avaient déployés </a:t>
            </a:r>
            <a:r>
              <a:rPr lang="fr-FR" sz="3200" dirty="0"/>
              <a:t>pendant la période de préparation des plus exigeantes, exultaient.</a:t>
            </a:r>
          </a:p>
        </p:txBody>
      </p:sp>
      <p:sp>
        <p:nvSpPr>
          <p:cNvPr id="2" name="Rectangle 1">
            <a:extLst>
              <a:ext uri="{FF2B5EF4-FFF2-40B4-BE49-F238E27FC236}">
                <a16:creationId xmlns:a16="http://schemas.microsoft.com/office/drawing/2014/main" id="{9CB1CF44-846B-49DC-8FA8-B410DEF44DDD}"/>
              </a:ext>
            </a:extLst>
          </p:cNvPr>
          <p:cNvSpPr/>
          <p:nvPr/>
        </p:nvSpPr>
        <p:spPr>
          <a:xfrm>
            <a:off x="315624" y="2204864"/>
            <a:ext cx="8532440" cy="3539430"/>
          </a:xfrm>
          <a:prstGeom prst="rect">
            <a:avLst/>
          </a:prstGeom>
        </p:spPr>
        <p:txBody>
          <a:bodyPr wrap="square">
            <a:spAutoFit/>
          </a:bodyPr>
          <a:lstStyle/>
          <a:p>
            <a:r>
              <a:rPr lang="fr-FR" sz="3200" b="1" dirty="0">
                <a:solidFill>
                  <a:srgbClr val="FF0000"/>
                </a:solidFill>
              </a:rPr>
              <a:t>Qu’ils avaient déployés </a:t>
            </a:r>
            <a:r>
              <a:rPr lang="fr-FR" sz="3200" dirty="0"/>
              <a:t>: le participe passé avec le verbe avoir s’accorde avec le COD (complément d’objet direct), quand ce complément précède le verbe. Ici, le COD </a:t>
            </a:r>
            <a:r>
              <a:rPr lang="fr-FR" sz="3200" i="1" dirty="0"/>
              <a:t>les efforts titanesques</a:t>
            </a:r>
            <a:r>
              <a:rPr lang="fr-FR" sz="3200" dirty="0"/>
              <a:t> précède le verbe </a:t>
            </a:r>
            <a:r>
              <a:rPr lang="fr-FR" sz="3200" i="1" dirty="0"/>
              <a:t>déployer. </a:t>
            </a:r>
            <a:r>
              <a:rPr lang="fr-FR" sz="3200" dirty="0"/>
              <a:t>Autrement dit</a:t>
            </a:r>
            <a:r>
              <a:rPr lang="fr-FR" sz="3200" i="1" dirty="0"/>
              <a:t> </a:t>
            </a:r>
            <a:r>
              <a:rPr lang="fr-FR" sz="3200" dirty="0"/>
              <a:t>: les corps avaient déployé quoi : des efforts titanesques</a:t>
            </a:r>
            <a:endParaRPr lang="fr-FR" sz="4800" dirty="0"/>
          </a:p>
        </p:txBody>
      </p:sp>
    </p:spTree>
    <p:extLst>
      <p:ext uri="{BB962C8B-B14F-4D97-AF65-F5344CB8AC3E}">
        <p14:creationId xmlns:p14="http://schemas.microsoft.com/office/powerpoint/2010/main" val="3722950092"/>
      </p:ext>
    </p:extLst>
  </p:cSld>
  <p:clrMapOvr>
    <a:masterClrMapping/>
  </p:clrMapOvr>
  <p:transition spd="slow">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a:spLocks noChangeArrowheads="1"/>
          </p:cNvSpPr>
          <p:nvPr/>
        </p:nvSpPr>
        <p:spPr bwMode="auto">
          <a:xfrm>
            <a:off x="9844" y="2702955"/>
            <a:ext cx="9144000" cy="861774"/>
          </a:xfrm>
          <a:prstGeom prst="rect">
            <a:avLst/>
          </a:prstGeom>
          <a:noFill/>
          <a:ln w="9525">
            <a:noFill/>
            <a:miter lim="800000"/>
            <a:headEnd/>
            <a:tailEnd/>
          </a:ln>
        </p:spPr>
        <p:txBody>
          <a:bodyPr>
            <a:spAutoFit/>
          </a:bodyPr>
          <a:lstStyle/>
          <a:p>
            <a:r>
              <a:rPr lang="fr-FR" sz="3200" dirty="0"/>
              <a:t> </a:t>
            </a:r>
            <a:br>
              <a:rPr lang="fr-FR" sz="3200" dirty="0"/>
            </a:br>
            <a:endParaRPr lang="fr-FR" dirty="0">
              <a:latin typeface="Calibri" pitchFamily="34" charset="0"/>
            </a:endParaRPr>
          </a:p>
        </p:txBody>
      </p:sp>
      <p:sp>
        <p:nvSpPr>
          <p:cNvPr id="15361" name="Rectangle 1"/>
          <p:cNvSpPr>
            <a:spLocks noChangeArrowheads="1"/>
          </p:cNvSpPr>
          <p:nvPr/>
        </p:nvSpPr>
        <p:spPr bwMode="auto">
          <a:xfrm>
            <a:off x="305780" y="188641"/>
            <a:ext cx="8532440" cy="1077218"/>
          </a:xfrm>
          <a:prstGeom prst="rect">
            <a:avLst/>
          </a:prstGeom>
          <a:solidFill>
            <a:schemeClr val="accent6">
              <a:lumMod val="20000"/>
              <a:lumOff val="80000"/>
            </a:schemeClr>
          </a:solidFill>
          <a:ln w="9525">
            <a:noFill/>
            <a:miter lim="800000"/>
            <a:headEnd/>
            <a:tailEnd/>
          </a:ln>
          <a:effectLst/>
        </p:spPr>
        <p:txBody>
          <a:bodyPr wrap="square" anchor="ctr">
            <a:spAutoFit/>
          </a:bodyPr>
          <a:lstStyle/>
          <a:p>
            <a:r>
              <a:rPr lang="fr-FR" sz="3200" dirty="0"/>
              <a:t>qu’ils avaient déployés pendant la période de préparation </a:t>
            </a:r>
            <a:r>
              <a:rPr lang="fr-FR" sz="3200" dirty="0">
                <a:solidFill>
                  <a:srgbClr val="FF0000"/>
                </a:solidFill>
              </a:rPr>
              <a:t>des plus exigeantes</a:t>
            </a:r>
            <a:r>
              <a:rPr lang="fr-FR" sz="3200" dirty="0"/>
              <a:t>, exultaient.</a:t>
            </a:r>
          </a:p>
        </p:txBody>
      </p:sp>
      <p:sp>
        <p:nvSpPr>
          <p:cNvPr id="2" name="Rectangle 1">
            <a:extLst>
              <a:ext uri="{FF2B5EF4-FFF2-40B4-BE49-F238E27FC236}">
                <a16:creationId xmlns:a16="http://schemas.microsoft.com/office/drawing/2014/main" id="{9CB1CF44-846B-49DC-8FA8-B410DEF44DDD}"/>
              </a:ext>
            </a:extLst>
          </p:cNvPr>
          <p:cNvSpPr/>
          <p:nvPr/>
        </p:nvSpPr>
        <p:spPr>
          <a:xfrm>
            <a:off x="315624" y="2132856"/>
            <a:ext cx="8532440" cy="3539430"/>
          </a:xfrm>
          <a:prstGeom prst="rect">
            <a:avLst/>
          </a:prstGeom>
        </p:spPr>
        <p:txBody>
          <a:bodyPr wrap="square">
            <a:spAutoFit/>
          </a:bodyPr>
          <a:lstStyle/>
          <a:p>
            <a:r>
              <a:rPr lang="fr-FR" sz="3200" b="1" dirty="0">
                <a:solidFill>
                  <a:srgbClr val="FF0000"/>
                </a:solidFill>
              </a:rPr>
              <a:t>Des plus exigeantes</a:t>
            </a:r>
            <a:r>
              <a:rPr lang="fr-FR" sz="3200" dirty="0">
                <a:solidFill>
                  <a:srgbClr val="FF0000"/>
                </a:solidFill>
              </a:rPr>
              <a:t> </a:t>
            </a:r>
            <a:r>
              <a:rPr lang="fr-FR" sz="3200" dirty="0"/>
              <a:t>: l’adjectif qui suit « des plus » est presque toujours au pluriel, même quand il est en rapport avec un nom singulier (ici, la période de préparation). L’adjectif devient invariable quand il se rapporte à un verbe ou à un pronom neutre (courir lui est des plus facile ; cela lui est des plus naturel).</a:t>
            </a:r>
          </a:p>
        </p:txBody>
      </p:sp>
    </p:spTree>
    <p:extLst>
      <p:ext uri="{BB962C8B-B14F-4D97-AF65-F5344CB8AC3E}">
        <p14:creationId xmlns:p14="http://schemas.microsoft.com/office/powerpoint/2010/main" val="4196782914"/>
      </p:ext>
    </p:extLst>
  </p:cSld>
  <p:clrMapOvr>
    <a:masterClrMapping/>
  </p:clrMapOvr>
  <p:transition spd="slow">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a:spLocks noChangeArrowheads="1"/>
          </p:cNvSpPr>
          <p:nvPr/>
        </p:nvSpPr>
        <p:spPr bwMode="auto">
          <a:xfrm>
            <a:off x="9844" y="2702955"/>
            <a:ext cx="9144000" cy="861774"/>
          </a:xfrm>
          <a:prstGeom prst="rect">
            <a:avLst/>
          </a:prstGeom>
          <a:noFill/>
          <a:ln w="9525">
            <a:noFill/>
            <a:miter lim="800000"/>
            <a:headEnd/>
            <a:tailEnd/>
          </a:ln>
        </p:spPr>
        <p:txBody>
          <a:bodyPr>
            <a:spAutoFit/>
          </a:bodyPr>
          <a:lstStyle/>
          <a:p>
            <a:r>
              <a:rPr lang="fr-FR" sz="3200" dirty="0"/>
              <a:t> </a:t>
            </a:r>
            <a:br>
              <a:rPr lang="fr-FR" sz="3200" dirty="0"/>
            </a:br>
            <a:endParaRPr lang="fr-FR" dirty="0">
              <a:latin typeface="Calibri" pitchFamily="34" charset="0"/>
            </a:endParaRPr>
          </a:p>
        </p:txBody>
      </p:sp>
      <p:sp>
        <p:nvSpPr>
          <p:cNvPr id="15361" name="Rectangle 1"/>
          <p:cNvSpPr>
            <a:spLocks noChangeArrowheads="1"/>
          </p:cNvSpPr>
          <p:nvPr/>
        </p:nvSpPr>
        <p:spPr bwMode="auto">
          <a:xfrm>
            <a:off x="257464" y="260648"/>
            <a:ext cx="8532440" cy="1077218"/>
          </a:xfrm>
          <a:prstGeom prst="rect">
            <a:avLst/>
          </a:prstGeom>
          <a:solidFill>
            <a:schemeClr val="accent6">
              <a:lumMod val="20000"/>
              <a:lumOff val="80000"/>
            </a:schemeClr>
          </a:solidFill>
          <a:ln w="9525">
            <a:noFill/>
            <a:miter lim="800000"/>
            <a:headEnd/>
            <a:tailEnd/>
          </a:ln>
          <a:effectLst/>
        </p:spPr>
        <p:txBody>
          <a:bodyPr wrap="square" anchor="ctr">
            <a:spAutoFit/>
          </a:bodyPr>
          <a:lstStyle/>
          <a:p>
            <a:r>
              <a:rPr lang="fr-FR" sz="3200" dirty="0"/>
              <a:t>qu’ils avaient déployés pendant la période de préparation des plus exigeantes, </a:t>
            </a:r>
            <a:r>
              <a:rPr lang="fr-FR" sz="3200" dirty="0">
                <a:solidFill>
                  <a:srgbClr val="FF0000"/>
                </a:solidFill>
              </a:rPr>
              <a:t>exultaient.</a:t>
            </a:r>
            <a:r>
              <a:rPr lang="fr-FR" sz="3200" dirty="0"/>
              <a:t>,</a:t>
            </a:r>
          </a:p>
        </p:txBody>
      </p:sp>
      <p:sp>
        <p:nvSpPr>
          <p:cNvPr id="2" name="Rectangle 1">
            <a:extLst>
              <a:ext uri="{FF2B5EF4-FFF2-40B4-BE49-F238E27FC236}">
                <a16:creationId xmlns:a16="http://schemas.microsoft.com/office/drawing/2014/main" id="{9CB1CF44-846B-49DC-8FA8-B410DEF44DDD}"/>
              </a:ext>
            </a:extLst>
          </p:cNvPr>
          <p:cNvSpPr/>
          <p:nvPr/>
        </p:nvSpPr>
        <p:spPr>
          <a:xfrm>
            <a:off x="292555" y="2276872"/>
            <a:ext cx="8532440" cy="2308324"/>
          </a:xfrm>
          <a:prstGeom prst="rect">
            <a:avLst/>
          </a:prstGeom>
        </p:spPr>
        <p:txBody>
          <a:bodyPr wrap="square">
            <a:spAutoFit/>
          </a:bodyPr>
          <a:lstStyle/>
          <a:p>
            <a:r>
              <a:rPr lang="fr-FR" sz="3600" b="1" dirty="0">
                <a:solidFill>
                  <a:srgbClr val="FF0000"/>
                </a:solidFill>
              </a:rPr>
              <a:t>Exultaient</a:t>
            </a:r>
            <a:r>
              <a:rPr lang="fr-FR" sz="3600" b="1" dirty="0"/>
              <a:t> </a:t>
            </a:r>
            <a:r>
              <a:rPr lang="fr-FR" sz="3600" dirty="0"/>
              <a:t>: verbe du 1</a:t>
            </a:r>
            <a:r>
              <a:rPr lang="fr-FR" sz="3600" baseline="30000" dirty="0"/>
              <a:t>er</a:t>
            </a:r>
            <a:r>
              <a:rPr lang="fr-FR" sz="3600" dirty="0"/>
              <a:t>groupe exulter, jubiler, déborder de, éprouver intensément et manifester sans retenue (exulter de bonheur, d’allégresse).</a:t>
            </a:r>
          </a:p>
        </p:txBody>
      </p:sp>
    </p:spTree>
    <p:extLst>
      <p:ext uri="{BB962C8B-B14F-4D97-AF65-F5344CB8AC3E}">
        <p14:creationId xmlns:p14="http://schemas.microsoft.com/office/powerpoint/2010/main" val="4095664966"/>
      </p:ext>
    </p:extLst>
  </p:cSld>
  <p:clrMapOvr>
    <a:masterClrMapping/>
  </p:clrMapOvr>
  <p:transition spd="slow">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9938" name="Image 2" descr="logo 2013 transparent.png"/>
          <p:cNvPicPr>
            <a:picLocks noChangeAspect="1"/>
          </p:cNvPicPr>
          <p:nvPr/>
        </p:nvPicPr>
        <p:blipFill>
          <a:blip r:embed="rId3" cstate="print"/>
          <a:srcRect/>
          <a:stretch>
            <a:fillRect/>
          </a:stretch>
        </p:blipFill>
        <p:spPr bwMode="auto">
          <a:xfrm>
            <a:off x="6876256" y="5949280"/>
            <a:ext cx="1908175" cy="725487"/>
          </a:xfrm>
          <a:prstGeom prst="rect">
            <a:avLst/>
          </a:prstGeom>
          <a:noFill/>
          <a:ln w="9525">
            <a:noFill/>
            <a:miter lim="800000"/>
            <a:headEnd/>
            <a:tailEnd/>
          </a:ln>
        </p:spPr>
      </p:pic>
      <p:sp>
        <p:nvSpPr>
          <p:cNvPr id="39939" name="Rectangle 1"/>
          <p:cNvSpPr>
            <a:spLocks noChangeArrowheads="1"/>
          </p:cNvSpPr>
          <p:nvPr/>
        </p:nvSpPr>
        <p:spPr bwMode="auto">
          <a:xfrm>
            <a:off x="0" y="21471"/>
            <a:ext cx="9144000" cy="6032421"/>
          </a:xfrm>
          <a:prstGeom prst="rect">
            <a:avLst/>
          </a:prstGeom>
          <a:noFill/>
          <a:ln w="9525">
            <a:noFill/>
            <a:miter lim="800000"/>
            <a:headEnd/>
            <a:tailEnd/>
          </a:ln>
        </p:spPr>
        <p:txBody>
          <a:bodyPr anchor="ctr">
            <a:spAutoFit/>
          </a:bodyPr>
          <a:lstStyle/>
          <a:p>
            <a:pPr algn="ctr"/>
            <a:r>
              <a:rPr lang="fr-FR" sz="4000" b="1" dirty="0">
                <a:latin typeface="Calibri" pitchFamily="34" charset="0"/>
              </a:rPr>
              <a:t>Autocorrection :</a:t>
            </a:r>
          </a:p>
          <a:p>
            <a:pPr algn="ctr"/>
            <a:endParaRPr lang="fr-FR" sz="800" b="1" dirty="0">
              <a:latin typeface="Calibri" pitchFamily="34" charset="0"/>
            </a:endParaRPr>
          </a:p>
          <a:p>
            <a:pPr algn="ctr" eaLnBrk="0" hangingPunct="0"/>
            <a:r>
              <a:rPr lang="fr-FR" sz="3600" dirty="0">
                <a:latin typeface="Calibri" pitchFamily="34" charset="0"/>
              </a:rPr>
              <a:t>Chaque participant aura à noter sur la copie </a:t>
            </a:r>
          </a:p>
          <a:p>
            <a:pPr algn="ctr" eaLnBrk="0" hangingPunct="0"/>
            <a:r>
              <a:rPr lang="fr-FR" sz="3600" dirty="0">
                <a:latin typeface="Calibri" pitchFamily="34" charset="0"/>
              </a:rPr>
              <a:t>qui lui sera confiée les différences entre le texte </a:t>
            </a:r>
          </a:p>
          <a:p>
            <a:pPr algn="ctr" eaLnBrk="0" hangingPunct="0"/>
            <a:r>
              <a:rPr lang="fr-FR" sz="3600" dirty="0">
                <a:latin typeface="Calibri" pitchFamily="34" charset="0"/>
              </a:rPr>
              <a:t>qu’il aura sous les yeux et le texte de la dictée, projeté sur l’écran.</a:t>
            </a:r>
          </a:p>
          <a:p>
            <a:pPr algn="ctr" eaLnBrk="0" hangingPunct="0"/>
            <a:r>
              <a:rPr lang="fr-FR" sz="1400" dirty="0">
                <a:latin typeface="Calibri" pitchFamily="34" charset="0"/>
              </a:rPr>
              <a:t> </a:t>
            </a:r>
          </a:p>
          <a:p>
            <a:pPr algn="ctr" eaLnBrk="0" hangingPunct="0"/>
            <a:r>
              <a:rPr lang="fr-FR" sz="3600" dirty="0">
                <a:latin typeface="Calibri" pitchFamily="34" charset="0"/>
              </a:rPr>
              <a:t>Ces différences seront encerclées </a:t>
            </a:r>
          </a:p>
          <a:p>
            <a:pPr algn="ctr" eaLnBrk="0" hangingPunct="0"/>
            <a:r>
              <a:rPr lang="fr-FR" sz="3600" dirty="0">
                <a:latin typeface="Calibri" pitchFamily="34" charset="0"/>
              </a:rPr>
              <a:t>sans juger de l’importance de la faute.</a:t>
            </a:r>
          </a:p>
          <a:p>
            <a:pPr algn="ctr" eaLnBrk="0" hangingPunct="0"/>
            <a:r>
              <a:rPr lang="fr-FR" sz="3600" dirty="0">
                <a:latin typeface="Calibri" pitchFamily="34" charset="0"/>
              </a:rPr>
              <a:t>Les 10 copies Juniors, les 10 copies jeunes et les 10 copies Adultes </a:t>
            </a:r>
          </a:p>
          <a:p>
            <a:pPr algn="ctr" eaLnBrk="0" hangingPunct="0"/>
            <a:r>
              <a:rPr lang="fr-FR" sz="3600" dirty="0">
                <a:latin typeface="Calibri" pitchFamily="34" charset="0"/>
              </a:rPr>
              <a:t>seront prélevées par le jury qui les départagera.</a:t>
            </a:r>
          </a:p>
        </p:txBody>
      </p:sp>
    </p:spTree>
  </p:cSld>
  <p:clrMapOvr>
    <a:masterClrMapping/>
  </p:clrMapOvr>
  <p:transition spd="slow">
    <p:wipe dir="d"/>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a:spLocks noChangeArrowheads="1"/>
          </p:cNvSpPr>
          <p:nvPr/>
        </p:nvSpPr>
        <p:spPr bwMode="auto">
          <a:xfrm>
            <a:off x="9844" y="2702955"/>
            <a:ext cx="9144000" cy="861774"/>
          </a:xfrm>
          <a:prstGeom prst="rect">
            <a:avLst/>
          </a:prstGeom>
          <a:noFill/>
          <a:ln w="9525">
            <a:noFill/>
            <a:miter lim="800000"/>
            <a:headEnd/>
            <a:tailEnd/>
          </a:ln>
        </p:spPr>
        <p:txBody>
          <a:bodyPr>
            <a:spAutoFit/>
          </a:bodyPr>
          <a:lstStyle/>
          <a:p>
            <a:r>
              <a:rPr lang="fr-FR" sz="3200" dirty="0"/>
              <a:t> </a:t>
            </a:r>
            <a:br>
              <a:rPr lang="fr-FR" sz="3200" dirty="0"/>
            </a:br>
            <a:endParaRPr lang="fr-FR" dirty="0">
              <a:latin typeface="Calibri" pitchFamily="34" charset="0"/>
            </a:endParaRPr>
          </a:p>
        </p:txBody>
      </p:sp>
      <p:sp>
        <p:nvSpPr>
          <p:cNvPr id="15361" name="Rectangle 1"/>
          <p:cNvSpPr>
            <a:spLocks noChangeArrowheads="1"/>
          </p:cNvSpPr>
          <p:nvPr/>
        </p:nvSpPr>
        <p:spPr bwMode="auto">
          <a:xfrm>
            <a:off x="273669" y="103476"/>
            <a:ext cx="8532440" cy="1077218"/>
          </a:xfrm>
          <a:prstGeom prst="rect">
            <a:avLst/>
          </a:prstGeom>
          <a:solidFill>
            <a:schemeClr val="accent6">
              <a:lumMod val="20000"/>
              <a:lumOff val="80000"/>
            </a:schemeClr>
          </a:solidFill>
          <a:ln w="9525">
            <a:noFill/>
            <a:miter lim="800000"/>
            <a:headEnd/>
            <a:tailEnd/>
          </a:ln>
          <a:effectLst/>
        </p:spPr>
        <p:txBody>
          <a:bodyPr wrap="square" anchor="ctr">
            <a:spAutoFit/>
          </a:bodyPr>
          <a:lstStyle/>
          <a:p>
            <a:r>
              <a:rPr lang="fr-FR" sz="3200" dirty="0"/>
              <a:t> </a:t>
            </a:r>
            <a:r>
              <a:rPr lang="fr-FR" sz="3200" dirty="0">
                <a:solidFill>
                  <a:srgbClr val="FF0000"/>
                </a:solidFill>
              </a:rPr>
              <a:t>Le 100 mètres haies</a:t>
            </a:r>
            <a:r>
              <a:rPr lang="fr-FR" sz="3200" dirty="0"/>
              <a:t>, première des </a:t>
            </a:r>
            <a:r>
              <a:rPr lang="fr-FR" sz="3200" dirty="0">
                <a:solidFill>
                  <a:srgbClr val="FF0000"/>
                </a:solidFill>
              </a:rPr>
              <a:t>sept</a:t>
            </a:r>
            <a:r>
              <a:rPr lang="fr-FR" sz="3200" dirty="0"/>
              <a:t> épreuves heptathloniennes, …………….</a:t>
            </a:r>
            <a:endParaRPr lang="fr-FR" sz="7200" b="1" dirty="0">
              <a:solidFill>
                <a:srgbClr val="FF0000"/>
              </a:solidFill>
            </a:endParaRPr>
          </a:p>
        </p:txBody>
      </p:sp>
      <p:sp>
        <p:nvSpPr>
          <p:cNvPr id="2" name="Rectangle 1">
            <a:extLst>
              <a:ext uri="{FF2B5EF4-FFF2-40B4-BE49-F238E27FC236}">
                <a16:creationId xmlns:a16="http://schemas.microsoft.com/office/drawing/2014/main" id="{9CB1CF44-846B-49DC-8FA8-B410DEF44DDD}"/>
              </a:ext>
            </a:extLst>
          </p:cNvPr>
          <p:cNvSpPr/>
          <p:nvPr/>
        </p:nvSpPr>
        <p:spPr>
          <a:xfrm>
            <a:off x="295936" y="1348800"/>
            <a:ext cx="8532440" cy="5509200"/>
          </a:xfrm>
          <a:prstGeom prst="rect">
            <a:avLst/>
          </a:prstGeom>
        </p:spPr>
        <p:txBody>
          <a:bodyPr wrap="square">
            <a:spAutoFit/>
          </a:bodyPr>
          <a:lstStyle/>
          <a:p>
            <a:r>
              <a:rPr lang="fr-FR" sz="3200" b="1" dirty="0">
                <a:solidFill>
                  <a:srgbClr val="FF0000"/>
                </a:solidFill>
              </a:rPr>
              <a:t>Le 100 mètres haies </a:t>
            </a:r>
            <a:r>
              <a:rPr lang="fr-FR" sz="3200" dirty="0"/>
              <a:t>: graphie du Petit Robert (110 mètres haies) ; Larousse  simplifie : 110 m haies.</a:t>
            </a:r>
          </a:p>
          <a:p>
            <a:r>
              <a:rPr lang="fr-FR" sz="3200" b="1" dirty="0">
                <a:solidFill>
                  <a:srgbClr val="FF0000"/>
                </a:solidFill>
              </a:rPr>
              <a:t>Des sept</a:t>
            </a:r>
            <a:r>
              <a:rPr lang="fr-FR" sz="3200" dirty="0">
                <a:solidFill>
                  <a:srgbClr val="FF0000"/>
                </a:solidFill>
              </a:rPr>
              <a:t> </a:t>
            </a:r>
            <a:r>
              <a:rPr lang="fr-FR" sz="3200" dirty="0"/>
              <a:t>: adjectif numéral cardinal invariable, même lorsqu’il est employé comme nom : les trois sept de pique. Les déterminants numéraux sont invariables, sauf vingt et cent quand ils sont multipliés et qu’ils terminent le nombre : quatre-vingts champions, quatre cents athlètes (avec le trait d’union en orthographe réformée).</a:t>
            </a:r>
          </a:p>
        </p:txBody>
      </p:sp>
    </p:spTree>
    <p:extLst>
      <p:ext uri="{BB962C8B-B14F-4D97-AF65-F5344CB8AC3E}">
        <p14:creationId xmlns:p14="http://schemas.microsoft.com/office/powerpoint/2010/main" val="1831749692"/>
      </p:ext>
    </p:extLst>
  </p:cSld>
  <p:clrMapOvr>
    <a:masterClrMapping/>
  </p:clrMapOvr>
  <p:transition spd="slow">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a:spLocks noChangeArrowheads="1"/>
          </p:cNvSpPr>
          <p:nvPr/>
        </p:nvSpPr>
        <p:spPr bwMode="auto">
          <a:xfrm>
            <a:off x="9844" y="2702955"/>
            <a:ext cx="9144000" cy="861774"/>
          </a:xfrm>
          <a:prstGeom prst="rect">
            <a:avLst/>
          </a:prstGeom>
          <a:noFill/>
          <a:ln w="9525">
            <a:noFill/>
            <a:miter lim="800000"/>
            <a:headEnd/>
            <a:tailEnd/>
          </a:ln>
        </p:spPr>
        <p:txBody>
          <a:bodyPr>
            <a:spAutoFit/>
          </a:bodyPr>
          <a:lstStyle/>
          <a:p>
            <a:r>
              <a:rPr lang="fr-FR" sz="3200" dirty="0"/>
              <a:t> </a:t>
            </a:r>
            <a:br>
              <a:rPr lang="fr-FR" sz="3200" dirty="0"/>
            </a:br>
            <a:endParaRPr lang="fr-FR" dirty="0">
              <a:latin typeface="Calibri" pitchFamily="34" charset="0"/>
            </a:endParaRPr>
          </a:p>
        </p:txBody>
      </p:sp>
      <p:sp>
        <p:nvSpPr>
          <p:cNvPr id="15361" name="Rectangle 1"/>
          <p:cNvSpPr>
            <a:spLocks noChangeArrowheads="1"/>
          </p:cNvSpPr>
          <p:nvPr/>
        </p:nvSpPr>
        <p:spPr bwMode="auto">
          <a:xfrm>
            <a:off x="360040" y="128246"/>
            <a:ext cx="8532440" cy="1569660"/>
          </a:xfrm>
          <a:prstGeom prst="rect">
            <a:avLst/>
          </a:prstGeom>
          <a:solidFill>
            <a:schemeClr val="accent6">
              <a:lumMod val="20000"/>
              <a:lumOff val="80000"/>
            </a:schemeClr>
          </a:solidFill>
          <a:ln w="9525">
            <a:noFill/>
            <a:miter lim="800000"/>
            <a:headEnd/>
            <a:tailEnd/>
          </a:ln>
          <a:effectLst/>
        </p:spPr>
        <p:txBody>
          <a:bodyPr wrap="square" anchor="ctr">
            <a:spAutoFit/>
          </a:bodyPr>
          <a:lstStyle/>
          <a:p>
            <a:r>
              <a:rPr lang="fr-FR" sz="3200" dirty="0"/>
              <a:t>Le 100 mètres haies, première des sept épreuves </a:t>
            </a:r>
            <a:r>
              <a:rPr lang="fr-FR" sz="3200" dirty="0">
                <a:solidFill>
                  <a:srgbClr val="FF0000"/>
                </a:solidFill>
              </a:rPr>
              <a:t>heptathloniennes</a:t>
            </a:r>
            <a:r>
              <a:rPr lang="fr-FR" sz="3200" dirty="0"/>
              <a:t>, se présentait sous les </a:t>
            </a:r>
            <a:r>
              <a:rPr lang="fr-FR" sz="3200" dirty="0">
                <a:solidFill>
                  <a:srgbClr val="FF0000"/>
                </a:solidFill>
              </a:rPr>
              <a:t>meilleurs auspices</a:t>
            </a:r>
            <a:r>
              <a:rPr lang="fr-FR" sz="3200" dirty="0"/>
              <a:t>.</a:t>
            </a:r>
            <a:endParaRPr lang="fr-FR" sz="4800" b="1" dirty="0">
              <a:solidFill>
                <a:srgbClr val="FF0000"/>
              </a:solidFill>
            </a:endParaRPr>
          </a:p>
        </p:txBody>
      </p:sp>
      <p:sp>
        <p:nvSpPr>
          <p:cNvPr id="2" name="Rectangle 1">
            <a:extLst>
              <a:ext uri="{FF2B5EF4-FFF2-40B4-BE49-F238E27FC236}">
                <a16:creationId xmlns:a16="http://schemas.microsoft.com/office/drawing/2014/main" id="{9CB1CF44-846B-49DC-8FA8-B410DEF44DDD}"/>
              </a:ext>
            </a:extLst>
          </p:cNvPr>
          <p:cNvSpPr/>
          <p:nvPr/>
        </p:nvSpPr>
        <p:spPr>
          <a:xfrm>
            <a:off x="315624" y="2276872"/>
            <a:ext cx="8532440" cy="4031873"/>
          </a:xfrm>
          <a:prstGeom prst="rect">
            <a:avLst/>
          </a:prstGeom>
        </p:spPr>
        <p:txBody>
          <a:bodyPr wrap="square">
            <a:spAutoFit/>
          </a:bodyPr>
          <a:lstStyle/>
          <a:p>
            <a:r>
              <a:rPr lang="fr-FR" sz="3200" b="1" dirty="0">
                <a:solidFill>
                  <a:srgbClr val="FF0000"/>
                </a:solidFill>
              </a:rPr>
              <a:t>Heptathloniennes</a:t>
            </a:r>
            <a:r>
              <a:rPr lang="fr-FR" sz="3200" dirty="0"/>
              <a:t> : adjectif dérivé du nom commun heptathlon, du grec </a:t>
            </a:r>
            <a:r>
              <a:rPr lang="fr-FR" sz="3200" dirty="0" err="1"/>
              <a:t>hepta</a:t>
            </a:r>
            <a:r>
              <a:rPr lang="fr-FR" sz="3200" dirty="0"/>
              <a:t> (sept) et </a:t>
            </a:r>
            <a:r>
              <a:rPr lang="fr-FR" sz="3200" dirty="0" err="1"/>
              <a:t>athlon</a:t>
            </a:r>
            <a:r>
              <a:rPr lang="fr-FR" sz="3200" dirty="0"/>
              <a:t> (lutte combat) validé par le Petit Robert, et non par Larousse.  </a:t>
            </a:r>
          </a:p>
          <a:p>
            <a:r>
              <a:rPr lang="fr-FR" sz="3200" b="1" dirty="0">
                <a:solidFill>
                  <a:srgbClr val="FF0000"/>
                </a:solidFill>
              </a:rPr>
              <a:t>Meilleurs auspices</a:t>
            </a:r>
            <a:r>
              <a:rPr lang="fr-FR" sz="3200" dirty="0">
                <a:solidFill>
                  <a:srgbClr val="FF0000"/>
                </a:solidFill>
              </a:rPr>
              <a:t> </a:t>
            </a:r>
            <a:r>
              <a:rPr lang="fr-FR" sz="3200" dirty="0"/>
              <a:t>: nom </a:t>
            </a:r>
            <a:r>
              <a:rPr lang="fr-FR" sz="3200" b="1" dirty="0"/>
              <a:t>masculin pluriel, </a:t>
            </a:r>
            <a:r>
              <a:rPr lang="fr-FR" sz="3200" dirty="0"/>
              <a:t>augure, présage, signe : sous de favorables, d’heureux, de riants auspices ; sous de fâcheux, funestes, tristes auspices.</a:t>
            </a:r>
          </a:p>
        </p:txBody>
      </p:sp>
    </p:spTree>
    <p:extLst>
      <p:ext uri="{BB962C8B-B14F-4D97-AF65-F5344CB8AC3E}">
        <p14:creationId xmlns:p14="http://schemas.microsoft.com/office/powerpoint/2010/main" val="2213490637"/>
      </p:ext>
    </p:extLst>
  </p:cSld>
  <p:clrMapOvr>
    <a:masterClrMapping/>
  </p:clrMapOvr>
  <p:transition spd="slow">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a:spLocks noChangeArrowheads="1"/>
          </p:cNvSpPr>
          <p:nvPr/>
        </p:nvSpPr>
        <p:spPr bwMode="auto">
          <a:xfrm>
            <a:off x="9844" y="2702955"/>
            <a:ext cx="9144000" cy="861774"/>
          </a:xfrm>
          <a:prstGeom prst="rect">
            <a:avLst/>
          </a:prstGeom>
          <a:noFill/>
          <a:ln w="9525">
            <a:noFill/>
            <a:miter lim="800000"/>
            <a:headEnd/>
            <a:tailEnd/>
          </a:ln>
        </p:spPr>
        <p:txBody>
          <a:bodyPr>
            <a:spAutoFit/>
          </a:bodyPr>
          <a:lstStyle/>
          <a:p>
            <a:r>
              <a:rPr lang="fr-FR" sz="3200" dirty="0"/>
              <a:t> </a:t>
            </a:r>
            <a:br>
              <a:rPr lang="fr-FR" sz="3200" dirty="0"/>
            </a:br>
            <a:endParaRPr lang="fr-FR" dirty="0">
              <a:latin typeface="Calibri" pitchFamily="34" charset="0"/>
            </a:endParaRPr>
          </a:p>
        </p:txBody>
      </p:sp>
      <p:sp>
        <p:nvSpPr>
          <p:cNvPr id="15361" name="Rectangle 1"/>
          <p:cNvSpPr>
            <a:spLocks noChangeArrowheads="1"/>
          </p:cNvSpPr>
          <p:nvPr/>
        </p:nvSpPr>
        <p:spPr bwMode="auto">
          <a:xfrm>
            <a:off x="305780" y="468911"/>
            <a:ext cx="8532440" cy="584775"/>
          </a:xfrm>
          <a:prstGeom prst="rect">
            <a:avLst/>
          </a:prstGeom>
          <a:solidFill>
            <a:schemeClr val="accent6">
              <a:lumMod val="20000"/>
              <a:lumOff val="80000"/>
            </a:schemeClr>
          </a:solidFill>
          <a:ln w="9525">
            <a:noFill/>
            <a:miter lim="800000"/>
            <a:headEnd/>
            <a:tailEnd/>
          </a:ln>
          <a:effectLst/>
        </p:spPr>
        <p:txBody>
          <a:bodyPr wrap="square" anchor="ctr">
            <a:spAutoFit/>
          </a:bodyPr>
          <a:lstStyle/>
          <a:p>
            <a:r>
              <a:rPr lang="fr-FR" sz="3200" dirty="0"/>
              <a:t>Sur </a:t>
            </a:r>
            <a:r>
              <a:rPr lang="fr-FR" sz="3200" dirty="0">
                <a:solidFill>
                  <a:srgbClr val="FF0000"/>
                </a:solidFill>
              </a:rPr>
              <a:t>l’injonction</a:t>
            </a:r>
            <a:r>
              <a:rPr lang="fr-FR" sz="3200" dirty="0"/>
              <a:t> du </a:t>
            </a:r>
            <a:r>
              <a:rPr lang="fr-FR" sz="3200" dirty="0">
                <a:solidFill>
                  <a:srgbClr val="FF0000"/>
                </a:solidFill>
              </a:rPr>
              <a:t>starter</a:t>
            </a:r>
            <a:r>
              <a:rPr lang="fr-FR" sz="3200" dirty="0"/>
              <a:t>, les </a:t>
            </a:r>
            <a:r>
              <a:rPr lang="fr-FR" sz="3200" dirty="0">
                <a:solidFill>
                  <a:srgbClr val="FF0000"/>
                </a:solidFill>
              </a:rPr>
              <a:t>émules en lice</a:t>
            </a:r>
            <a:r>
              <a:rPr lang="fr-FR" sz="3200" dirty="0"/>
              <a:t>, </a:t>
            </a:r>
            <a:endParaRPr lang="fr-FR" sz="7200" dirty="0"/>
          </a:p>
        </p:txBody>
      </p:sp>
      <p:sp>
        <p:nvSpPr>
          <p:cNvPr id="2" name="Rectangle 1">
            <a:extLst>
              <a:ext uri="{FF2B5EF4-FFF2-40B4-BE49-F238E27FC236}">
                <a16:creationId xmlns:a16="http://schemas.microsoft.com/office/drawing/2014/main" id="{9CB1CF44-846B-49DC-8FA8-B410DEF44DDD}"/>
              </a:ext>
            </a:extLst>
          </p:cNvPr>
          <p:cNvSpPr/>
          <p:nvPr/>
        </p:nvSpPr>
        <p:spPr>
          <a:xfrm>
            <a:off x="319302" y="1700808"/>
            <a:ext cx="8532440" cy="4524315"/>
          </a:xfrm>
          <a:prstGeom prst="rect">
            <a:avLst/>
          </a:prstGeom>
        </p:spPr>
        <p:txBody>
          <a:bodyPr wrap="square">
            <a:spAutoFit/>
          </a:bodyPr>
          <a:lstStyle/>
          <a:p>
            <a:r>
              <a:rPr lang="fr-FR" sz="3200" b="1" dirty="0">
                <a:solidFill>
                  <a:srgbClr val="FF0000"/>
                </a:solidFill>
              </a:rPr>
              <a:t>Injonction</a:t>
            </a:r>
            <a:r>
              <a:rPr lang="fr-FR" sz="3200" dirty="0">
                <a:solidFill>
                  <a:srgbClr val="FF0000"/>
                </a:solidFill>
              </a:rPr>
              <a:t> </a:t>
            </a:r>
            <a:r>
              <a:rPr lang="fr-FR" sz="3200" dirty="0"/>
              <a:t>: ordre, commandement, du verbe enjoindre.</a:t>
            </a:r>
          </a:p>
          <a:p>
            <a:r>
              <a:rPr lang="fr-FR" sz="3200" b="1" dirty="0">
                <a:solidFill>
                  <a:srgbClr val="FF0000"/>
                </a:solidFill>
              </a:rPr>
              <a:t>Starter</a:t>
            </a:r>
            <a:r>
              <a:rPr lang="fr-FR" sz="3200" dirty="0">
                <a:solidFill>
                  <a:srgbClr val="FF0000"/>
                </a:solidFill>
              </a:rPr>
              <a:t> </a:t>
            </a:r>
            <a:r>
              <a:rPr lang="fr-FR" sz="3200" dirty="0"/>
              <a:t>: nom masculin, personne qui, dans les courses, donne le signal du départ.</a:t>
            </a:r>
          </a:p>
          <a:p>
            <a:r>
              <a:rPr lang="fr-FR" sz="3200" b="1" dirty="0">
                <a:solidFill>
                  <a:srgbClr val="FF0000"/>
                </a:solidFill>
              </a:rPr>
              <a:t>Émules</a:t>
            </a:r>
            <a:r>
              <a:rPr lang="fr-FR" sz="3200" dirty="0"/>
              <a:t> : mot épicène comme athlète, enfant, élève.</a:t>
            </a:r>
          </a:p>
          <a:p>
            <a:r>
              <a:rPr lang="fr-FR" sz="3200" b="1" dirty="0">
                <a:solidFill>
                  <a:srgbClr val="FF0000"/>
                </a:solidFill>
              </a:rPr>
              <a:t>En lice </a:t>
            </a:r>
            <a:r>
              <a:rPr lang="fr-FR" sz="3200" dirty="0"/>
              <a:t>: locution entrer en lice : s’engager dans une lutte, une compétition. Rester en lice.</a:t>
            </a:r>
          </a:p>
        </p:txBody>
      </p:sp>
    </p:spTree>
    <p:extLst>
      <p:ext uri="{BB962C8B-B14F-4D97-AF65-F5344CB8AC3E}">
        <p14:creationId xmlns:p14="http://schemas.microsoft.com/office/powerpoint/2010/main" val="1965721480"/>
      </p:ext>
    </p:extLst>
  </p:cSld>
  <p:clrMapOvr>
    <a:masterClrMapping/>
  </p:clrMapOvr>
  <p:transition spd="slow">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a:spLocks noChangeArrowheads="1"/>
          </p:cNvSpPr>
          <p:nvPr/>
        </p:nvSpPr>
        <p:spPr bwMode="auto">
          <a:xfrm>
            <a:off x="9844" y="2702955"/>
            <a:ext cx="9144000" cy="861774"/>
          </a:xfrm>
          <a:prstGeom prst="rect">
            <a:avLst/>
          </a:prstGeom>
          <a:noFill/>
          <a:ln w="9525">
            <a:noFill/>
            <a:miter lim="800000"/>
            <a:headEnd/>
            <a:tailEnd/>
          </a:ln>
        </p:spPr>
        <p:txBody>
          <a:bodyPr>
            <a:spAutoFit/>
          </a:bodyPr>
          <a:lstStyle/>
          <a:p>
            <a:r>
              <a:rPr lang="fr-FR" sz="3200" dirty="0"/>
              <a:t> </a:t>
            </a:r>
            <a:br>
              <a:rPr lang="fr-FR" sz="3200" dirty="0"/>
            </a:br>
            <a:endParaRPr lang="fr-FR" dirty="0">
              <a:latin typeface="Calibri" pitchFamily="34" charset="0"/>
            </a:endParaRPr>
          </a:p>
        </p:txBody>
      </p:sp>
      <p:sp>
        <p:nvSpPr>
          <p:cNvPr id="15361" name="Rectangle 1"/>
          <p:cNvSpPr>
            <a:spLocks noChangeArrowheads="1"/>
          </p:cNvSpPr>
          <p:nvPr/>
        </p:nvSpPr>
        <p:spPr bwMode="auto">
          <a:xfrm>
            <a:off x="305780" y="362653"/>
            <a:ext cx="8532440" cy="584775"/>
          </a:xfrm>
          <a:prstGeom prst="rect">
            <a:avLst/>
          </a:prstGeom>
          <a:solidFill>
            <a:schemeClr val="accent6">
              <a:lumMod val="20000"/>
              <a:lumOff val="80000"/>
            </a:schemeClr>
          </a:solidFill>
          <a:ln w="9525">
            <a:noFill/>
            <a:miter lim="800000"/>
            <a:headEnd/>
            <a:tailEnd/>
          </a:ln>
          <a:effectLst/>
        </p:spPr>
        <p:txBody>
          <a:bodyPr wrap="square" anchor="ctr">
            <a:spAutoFit/>
          </a:bodyPr>
          <a:lstStyle/>
          <a:p>
            <a:r>
              <a:rPr lang="fr-FR" sz="3200" dirty="0"/>
              <a:t>à la </a:t>
            </a:r>
            <a:r>
              <a:rPr lang="fr-FR" sz="3200" dirty="0">
                <a:solidFill>
                  <a:srgbClr val="FF0000"/>
                </a:solidFill>
              </a:rPr>
              <a:t>plastique ébouriffante </a:t>
            </a:r>
            <a:r>
              <a:rPr lang="fr-FR" sz="3200" dirty="0"/>
              <a:t>dans ……..</a:t>
            </a:r>
            <a:endParaRPr lang="fr-FR" sz="7200" dirty="0"/>
          </a:p>
        </p:txBody>
      </p:sp>
      <p:sp>
        <p:nvSpPr>
          <p:cNvPr id="2" name="Rectangle 1">
            <a:extLst>
              <a:ext uri="{FF2B5EF4-FFF2-40B4-BE49-F238E27FC236}">
                <a16:creationId xmlns:a16="http://schemas.microsoft.com/office/drawing/2014/main" id="{9CB1CF44-846B-49DC-8FA8-B410DEF44DDD}"/>
              </a:ext>
            </a:extLst>
          </p:cNvPr>
          <p:cNvSpPr/>
          <p:nvPr/>
        </p:nvSpPr>
        <p:spPr>
          <a:xfrm>
            <a:off x="315624" y="1988840"/>
            <a:ext cx="8532440" cy="3046988"/>
          </a:xfrm>
          <a:prstGeom prst="rect">
            <a:avLst/>
          </a:prstGeom>
        </p:spPr>
        <p:txBody>
          <a:bodyPr wrap="square">
            <a:spAutoFit/>
          </a:bodyPr>
          <a:lstStyle/>
          <a:p>
            <a:r>
              <a:rPr lang="fr-FR" sz="3200" b="1" dirty="0">
                <a:solidFill>
                  <a:srgbClr val="FF0000"/>
                </a:solidFill>
              </a:rPr>
              <a:t>La plastique</a:t>
            </a:r>
            <a:r>
              <a:rPr lang="fr-FR" sz="3200" dirty="0">
                <a:solidFill>
                  <a:srgbClr val="FF0000"/>
                </a:solidFill>
              </a:rPr>
              <a:t> </a:t>
            </a:r>
            <a:r>
              <a:rPr lang="fr-FR" sz="3200" dirty="0"/>
              <a:t>: nom féminin : beauté des formes du corps. « Soucieuse de sa plastique et de son maillot de soie framboise. » Colette.</a:t>
            </a:r>
          </a:p>
          <a:p>
            <a:r>
              <a:rPr lang="fr-FR" sz="3200" b="1" dirty="0">
                <a:solidFill>
                  <a:srgbClr val="FF0000"/>
                </a:solidFill>
              </a:rPr>
              <a:t>Ébouriffante</a:t>
            </a:r>
            <a:r>
              <a:rPr lang="fr-FR" sz="3200" dirty="0"/>
              <a:t> : renversant, stupéfiant, extraordinairement surprenant. Un r et deux f, comme échauffourée</a:t>
            </a:r>
            <a:endParaRPr lang="fr-FR" sz="4800" dirty="0"/>
          </a:p>
        </p:txBody>
      </p:sp>
    </p:spTree>
    <p:extLst>
      <p:ext uri="{BB962C8B-B14F-4D97-AF65-F5344CB8AC3E}">
        <p14:creationId xmlns:p14="http://schemas.microsoft.com/office/powerpoint/2010/main" val="2717587282"/>
      </p:ext>
    </p:extLst>
  </p:cSld>
  <p:clrMapOvr>
    <a:masterClrMapping/>
  </p:clrMapOvr>
  <p:transition spd="slow">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a:spLocks noChangeArrowheads="1"/>
          </p:cNvSpPr>
          <p:nvPr/>
        </p:nvSpPr>
        <p:spPr bwMode="auto">
          <a:xfrm>
            <a:off x="9844" y="2702955"/>
            <a:ext cx="9144000" cy="861774"/>
          </a:xfrm>
          <a:prstGeom prst="rect">
            <a:avLst/>
          </a:prstGeom>
          <a:noFill/>
          <a:ln w="9525">
            <a:noFill/>
            <a:miter lim="800000"/>
            <a:headEnd/>
            <a:tailEnd/>
          </a:ln>
        </p:spPr>
        <p:txBody>
          <a:bodyPr>
            <a:spAutoFit/>
          </a:bodyPr>
          <a:lstStyle/>
          <a:p>
            <a:r>
              <a:rPr lang="fr-FR" sz="3200" dirty="0"/>
              <a:t> </a:t>
            </a:r>
            <a:br>
              <a:rPr lang="fr-FR" sz="3200" dirty="0"/>
            </a:br>
            <a:endParaRPr lang="fr-FR" dirty="0">
              <a:latin typeface="Calibri" pitchFamily="34" charset="0"/>
            </a:endParaRPr>
          </a:p>
        </p:txBody>
      </p:sp>
      <p:sp>
        <p:nvSpPr>
          <p:cNvPr id="15361" name="Rectangle 1"/>
          <p:cNvSpPr>
            <a:spLocks noChangeArrowheads="1"/>
          </p:cNvSpPr>
          <p:nvPr/>
        </p:nvSpPr>
        <p:spPr bwMode="auto">
          <a:xfrm>
            <a:off x="305780" y="181856"/>
            <a:ext cx="8532440" cy="1569660"/>
          </a:xfrm>
          <a:prstGeom prst="rect">
            <a:avLst/>
          </a:prstGeom>
          <a:solidFill>
            <a:schemeClr val="accent6">
              <a:lumMod val="20000"/>
              <a:lumOff val="80000"/>
            </a:schemeClr>
          </a:solidFill>
          <a:ln w="9525">
            <a:noFill/>
            <a:miter lim="800000"/>
            <a:headEnd/>
            <a:tailEnd/>
          </a:ln>
          <a:effectLst/>
        </p:spPr>
        <p:txBody>
          <a:bodyPr wrap="square" anchor="ctr">
            <a:spAutoFit/>
          </a:bodyPr>
          <a:lstStyle/>
          <a:p>
            <a:r>
              <a:rPr lang="fr-FR" sz="3200" dirty="0"/>
              <a:t>dans leurs </a:t>
            </a:r>
            <a:r>
              <a:rPr lang="fr-FR" sz="3200" dirty="0">
                <a:solidFill>
                  <a:srgbClr val="FF0000"/>
                </a:solidFill>
              </a:rPr>
              <a:t>justaucorps</a:t>
            </a:r>
            <a:r>
              <a:rPr lang="fr-FR" sz="3200" dirty="0"/>
              <a:t>  </a:t>
            </a:r>
            <a:r>
              <a:rPr lang="fr-FR" sz="3200" dirty="0">
                <a:solidFill>
                  <a:srgbClr val="FF0000"/>
                </a:solidFill>
              </a:rPr>
              <a:t>fluo</a:t>
            </a:r>
            <a:r>
              <a:rPr lang="fr-FR" sz="3200" dirty="0"/>
              <a:t>, se positionnèrent dans les </a:t>
            </a:r>
            <a:r>
              <a:rPr lang="fr-FR" sz="3200" dirty="0">
                <a:solidFill>
                  <a:srgbClr val="FF0000"/>
                </a:solidFill>
              </a:rPr>
              <a:t>starting-blocks</a:t>
            </a:r>
            <a:r>
              <a:rPr lang="fr-FR" sz="3200" dirty="0"/>
              <a:t>, dans l’attente du coup de </a:t>
            </a:r>
            <a:r>
              <a:rPr lang="fr-FR" sz="3200" dirty="0">
                <a:solidFill>
                  <a:srgbClr val="FF0000"/>
                </a:solidFill>
              </a:rPr>
              <a:t>pistolet</a:t>
            </a:r>
            <a:r>
              <a:rPr lang="fr-FR" sz="3200" dirty="0"/>
              <a:t> libérateur.  </a:t>
            </a:r>
            <a:endParaRPr lang="fr-FR" sz="7200" dirty="0"/>
          </a:p>
        </p:txBody>
      </p:sp>
      <p:sp>
        <p:nvSpPr>
          <p:cNvPr id="2" name="Rectangle 1">
            <a:extLst>
              <a:ext uri="{FF2B5EF4-FFF2-40B4-BE49-F238E27FC236}">
                <a16:creationId xmlns:a16="http://schemas.microsoft.com/office/drawing/2014/main" id="{9CB1CF44-846B-49DC-8FA8-B410DEF44DDD}"/>
              </a:ext>
            </a:extLst>
          </p:cNvPr>
          <p:cNvSpPr/>
          <p:nvPr/>
        </p:nvSpPr>
        <p:spPr>
          <a:xfrm>
            <a:off x="305780" y="1855576"/>
            <a:ext cx="8532440" cy="5016758"/>
          </a:xfrm>
          <a:prstGeom prst="rect">
            <a:avLst/>
          </a:prstGeom>
        </p:spPr>
        <p:txBody>
          <a:bodyPr wrap="square">
            <a:spAutoFit/>
          </a:bodyPr>
          <a:lstStyle/>
          <a:p>
            <a:r>
              <a:rPr lang="fr-FR" sz="3200" b="1" dirty="0">
                <a:solidFill>
                  <a:srgbClr val="FF0000"/>
                </a:solidFill>
              </a:rPr>
              <a:t>Justaucorps</a:t>
            </a:r>
            <a:r>
              <a:rPr lang="fr-FR" sz="3200" b="1" dirty="0"/>
              <a:t> </a:t>
            </a:r>
            <a:r>
              <a:rPr lang="fr-FR" sz="3200" dirty="0"/>
              <a:t>: maillot, collant qui couvre le tronc (danse, gymnastique, et athlétisme). Acception moyenâgeuse : pourpoint.</a:t>
            </a:r>
          </a:p>
          <a:p>
            <a:r>
              <a:rPr lang="fr-FR" sz="3200" b="1" dirty="0">
                <a:solidFill>
                  <a:srgbClr val="FF0000"/>
                </a:solidFill>
              </a:rPr>
              <a:t>Fluo</a:t>
            </a:r>
            <a:r>
              <a:rPr lang="fr-FR" sz="3200" dirty="0"/>
              <a:t> : adjectif invariable (fluorescent)</a:t>
            </a:r>
          </a:p>
          <a:p>
            <a:r>
              <a:rPr lang="fr-FR" sz="3200" b="1" dirty="0">
                <a:solidFill>
                  <a:srgbClr val="FF0000"/>
                </a:solidFill>
              </a:rPr>
              <a:t>Starting-blocks</a:t>
            </a:r>
            <a:r>
              <a:rPr lang="fr-FR" sz="3200" dirty="0"/>
              <a:t> : nom masculin, anglicisme sportif. Recommandation : des cale-pieds.</a:t>
            </a:r>
          </a:p>
          <a:p>
            <a:r>
              <a:rPr lang="fr-FR" sz="3200" b="1" dirty="0">
                <a:solidFill>
                  <a:srgbClr val="FF0000"/>
                </a:solidFill>
              </a:rPr>
              <a:t>Pistolet</a:t>
            </a:r>
            <a:r>
              <a:rPr lang="fr-FR" sz="3200" dirty="0">
                <a:solidFill>
                  <a:srgbClr val="FF0000"/>
                </a:solidFill>
              </a:rPr>
              <a:t> </a:t>
            </a:r>
            <a:r>
              <a:rPr lang="fr-FR" sz="3200" dirty="0"/>
              <a:t>: en sports, arme à feu utilisée par le starter pour donner le signal du départ de certaines courses.</a:t>
            </a:r>
            <a:r>
              <a:rPr lang="fr-FR" sz="3200" dirty="0">
                <a:solidFill>
                  <a:srgbClr val="00B050"/>
                </a:solidFill>
              </a:rPr>
              <a:t> </a:t>
            </a:r>
          </a:p>
          <a:p>
            <a:r>
              <a:rPr lang="fr-FR" sz="3200" dirty="0">
                <a:solidFill>
                  <a:srgbClr val="00B050"/>
                </a:solidFill>
              </a:rPr>
              <a:t>                                  Fin de la partie juniors</a:t>
            </a:r>
            <a:endParaRPr lang="fr-FR" sz="3200" dirty="0"/>
          </a:p>
        </p:txBody>
      </p:sp>
    </p:spTree>
    <p:extLst>
      <p:ext uri="{BB962C8B-B14F-4D97-AF65-F5344CB8AC3E}">
        <p14:creationId xmlns:p14="http://schemas.microsoft.com/office/powerpoint/2010/main" val="2481641275"/>
      </p:ext>
    </p:extLst>
  </p:cSld>
  <p:clrMapOvr>
    <a:masterClrMapping/>
  </p:clrMapOvr>
  <p:transition spd="slow">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a:spLocks noChangeArrowheads="1"/>
          </p:cNvSpPr>
          <p:nvPr/>
        </p:nvSpPr>
        <p:spPr bwMode="auto">
          <a:xfrm>
            <a:off x="9844" y="2702955"/>
            <a:ext cx="9144000" cy="861774"/>
          </a:xfrm>
          <a:prstGeom prst="rect">
            <a:avLst/>
          </a:prstGeom>
          <a:noFill/>
          <a:ln w="9525">
            <a:noFill/>
            <a:miter lim="800000"/>
            <a:headEnd/>
            <a:tailEnd/>
          </a:ln>
        </p:spPr>
        <p:txBody>
          <a:bodyPr>
            <a:spAutoFit/>
          </a:bodyPr>
          <a:lstStyle/>
          <a:p>
            <a:r>
              <a:rPr lang="fr-FR" sz="3200" dirty="0"/>
              <a:t> </a:t>
            </a:r>
            <a:br>
              <a:rPr lang="fr-FR" sz="3200" dirty="0"/>
            </a:br>
            <a:endParaRPr lang="fr-FR" dirty="0">
              <a:latin typeface="Calibri" pitchFamily="34" charset="0"/>
            </a:endParaRPr>
          </a:p>
        </p:txBody>
      </p:sp>
      <p:sp>
        <p:nvSpPr>
          <p:cNvPr id="15361" name="Rectangle 1"/>
          <p:cNvSpPr>
            <a:spLocks noChangeArrowheads="1"/>
          </p:cNvSpPr>
          <p:nvPr/>
        </p:nvSpPr>
        <p:spPr bwMode="auto">
          <a:xfrm>
            <a:off x="305780" y="415697"/>
            <a:ext cx="8532440" cy="1077218"/>
          </a:xfrm>
          <a:prstGeom prst="rect">
            <a:avLst/>
          </a:prstGeom>
          <a:solidFill>
            <a:schemeClr val="accent6">
              <a:lumMod val="20000"/>
              <a:lumOff val="80000"/>
            </a:schemeClr>
          </a:solidFill>
          <a:ln w="9525">
            <a:noFill/>
            <a:miter lim="800000"/>
            <a:headEnd/>
            <a:tailEnd/>
          </a:ln>
          <a:effectLst/>
        </p:spPr>
        <p:txBody>
          <a:bodyPr wrap="square" anchor="ctr">
            <a:spAutoFit/>
          </a:bodyPr>
          <a:lstStyle/>
          <a:p>
            <a:r>
              <a:rPr lang="fr-FR" sz="3200" dirty="0"/>
              <a:t>Les acclamations des </a:t>
            </a:r>
            <a:r>
              <a:rPr lang="fr-FR" sz="3200" dirty="0">
                <a:solidFill>
                  <a:srgbClr val="FF0000"/>
                </a:solidFill>
              </a:rPr>
              <a:t>aficionados</a:t>
            </a:r>
            <a:r>
              <a:rPr lang="fr-FR" sz="3200" dirty="0"/>
              <a:t> avaient cessé </a:t>
            </a:r>
            <a:r>
              <a:rPr lang="fr-FR" sz="3200" dirty="0">
                <a:solidFill>
                  <a:srgbClr val="FF0000"/>
                </a:solidFill>
              </a:rPr>
              <a:t>net</a:t>
            </a:r>
            <a:endParaRPr lang="fr-FR" sz="7200" b="1" dirty="0">
              <a:solidFill>
                <a:srgbClr val="FF0000"/>
              </a:solidFill>
            </a:endParaRPr>
          </a:p>
        </p:txBody>
      </p:sp>
      <p:sp>
        <p:nvSpPr>
          <p:cNvPr id="2" name="Rectangle 1">
            <a:extLst>
              <a:ext uri="{FF2B5EF4-FFF2-40B4-BE49-F238E27FC236}">
                <a16:creationId xmlns:a16="http://schemas.microsoft.com/office/drawing/2014/main" id="{9CB1CF44-846B-49DC-8FA8-B410DEF44DDD}"/>
              </a:ext>
            </a:extLst>
          </p:cNvPr>
          <p:cNvSpPr/>
          <p:nvPr/>
        </p:nvSpPr>
        <p:spPr>
          <a:xfrm>
            <a:off x="305780" y="1556792"/>
            <a:ext cx="8532440" cy="5078313"/>
          </a:xfrm>
          <a:prstGeom prst="rect">
            <a:avLst/>
          </a:prstGeom>
        </p:spPr>
        <p:txBody>
          <a:bodyPr wrap="square">
            <a:spAutoFit/>
          </a:bodyPr>
          <a:lstStyle/>
          <a:p>
            <a:r>
              <a:rPr lang="fr-FR" sz="3600" b="1" dirty="0">
                <a:solidFill>
                  <a:srgbClr val="FF0000"/>
                </a:solidFill>
              </a:rPr>
              <a:t>Aficionados</a:t>
            </a:r>
            <a:r>
              <a:rPr lang="fr-FR" sz="3600" b="1" dirty="0"/>
              <a:t> </a:t>
            </a:r>
            <a:r>
              <a:rPr lang="fr-FR" sz="3600" dirty="0"/>
              <a:t>: nom masculin venant de l’espagnol, à l’origine amateur de courses de taureaux, devenu par extension </a:t>
            </a:r>
            <a:r>
              <a:rPr lang="fr-FR" sz="3600" b="1" dirty="0"/>
              <a:t>grand amateur de</a:t>
            </a:r>
            <a:r>
              <a:rPr lang="fr-FR" sz="3600" dirty="0"/>
              <a:t> : les aficionados du football.</a:t>
            </a:r>
          </a:p>
          <a:p>
            <a:r>
              <a:rPr lang="fr-FR" sz="3600" b="1" dirty="0">
                <a:solidFill>
                  <a:srgbClr val="FF0000"/>
                </a:solidFill>
              </a:rPr>
              <a:t>Net</a:t>
            </a:r>
            <a:r>
              <a:rPr lang="fr-FR" sz="3600" dirty="0">
                <a:solidFill>
                  <a:srgbClr val="FF0000"/>
                </a:solidFill>
              </a:rPr>
              <a:t> </a:t>
            </a:r>
            <a:r>
              <a:rPr lang="fr-FR" sz="3600" dirty="0"/>
              <a:t>: ici, adverbe, invariable. Net peut être adjectif variable dans le sens de </a:t>
            </a:r>
            <a:r>
              <a:rPr lang="fr-FR" sz="3600" i="1" dirty="0"/>
              <a:t>propre et soigné</a:t>
            </a:r>
            <a:r>
              <a:rPr lang="fr-FR" sz="3600" dirty="0"/>
              <a:t>. Il est également nom : le Net (Internet).</a:t>
            </a:r>
          </a:p>
        </p:txBody>
      </p:sp>
    </p:spTree>
    <p:extLst>
      <p:ext uri="{BB962C8B-B14F-4D97-AF65-F5344CB8AC3E}">
        <p14:creationId xmlns:p14="http://schemas.microsoft.com/office/powerpoint/2010/main" val="3418179520"/>
      </p:ext>
    </p:extLst>
  </p:cSld>
  <p:clrMapOvr>
    <a:masterClrMapping/>
  </p:clrMapOvr>
  <p:transition spd="slow">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a:spLocks noChangeArrowheads="1"/>
          </p:cNvSpPr>
          <p:nvPr/>
        </p:nvSpPr>
        <p:spPr bwMode="auto">
          <a:xfrm>
            <a:off x="9844" y="2702955"/>
            <a:ext cx="9144000" cy="861774"/>
          </a:xfrm>
          <a:prstGeom prst="rect">
            <a:avLst/>
          </a:prstGeom>
          <a:noFill/>
          <a:ln w="9525">
            <a:noFill/>
            <a:miter lim="800000"/>
            <a:headEnd/>
            <a:tailEnd/>
          </a:ln>
        </p:spPr>
        <p:txBody>
          <a:bodyPr>
            <a:spAutoFit/>
          </a:bodyPr>
          <a:lstStyle/>
          <a:p>
            <a:r>
              <a:rPr lang="fr-FR" sz="3200" dirty="0"/>
              <a:t> </a:t>
            </a:r>
            <a:br>
              <a:rPr lang="fr-FR" sz="3200" dirty="0"/>
            </a:br>
            <a:endParaRPr lang="fr-FR" dirty="0">
              <a:latin typeface="Calibri" pitchFamily="34" charset="0"/>
            </a:endParaRPr>
          </a:p>
        </p:txBody>
      </p:sp>
      <p:sp>
        <p:nvSpPr>
          <p:cNvPr id="15361" name="Rectangle 1"/>
          <p:cNvSpPr>
            <a:spLocks noChangeArrowheads="1"/>
          </p:cNvSpPr>
          <p:nvPr/>
        </p:nvSpPr>
        <p:spPr bwMode="auto">
          <a:xfrm>
            <a:off x="305780" y="548681"/>
            <a:ext cx="8532440" cy="584775"/>
          </a:xfrm>
          <a:prstGeom prst="rect">
            <a:avLst/>
          </a:prstGeom>
          <a:solidFill>
            <a:schemeClr val="accent6">
              <a:lumMod val="20000"/>
              <a:lumOff val="80000"/>
            </a:schemeClr>
          </a:solidFill>
          <a:ln w="9525">
            <a:noFill/>
            <a:miter lim="800000"/>
            <a:headEnd/>
            <a:tailEnd/>
          </a:ln>
          <a:effectLst/>
        </p:spPr>
        <p:txBody>
          <a:bodyPr wrap="square" anchor="ctr">
            <a:spAutoFit/>
          </a:bodyPr>
          <a:lstStyle/>
          <a:p>
            <a:r>
              <a:rPr lang="fr-FR" sz="3200" dirty="0"/>
              <a:t>. Toutes ces </a:t>
            </a:r>
            <a:r>
              <a:rPr lang="fr-FR" sz="3200" dirty="0">
                <a:solidFill>
                  <a:srgbClr val="FF0000"/>
                </a:solidFill>
              </a:rPr>
              <a:t>bonnes gens rassemblés </a:t>
            </a:r>
            <a:endParaRPr lang="fr-FR" sz="4800" dirty="0">
              <a:solidFill>
                <a:srgbClr val="FF0000"/>
              </a:solidFill>
            </a:endParaRPr>
          </a:p>
        </p:txBody>
      </p:sp>
      <p:sp>
        <p:nvSpPr>
          <p:cNvPr id="2" name="Rectangle 1">
            <a:extLst>
              <a:ext uri="{FF2B5EF4-FFF2-40B4-BE49-F238E27FC236}">
                <a16:creationId xmlns:a16="http://schemas.microsoft.com/office/drawing/2014/main" id="{9CB1CF44-846B-49DC-8FA8-B410DEF44DDD}"/>
              </a:ext>
            </a:extLst>
          </p:cNvPr>
          <p:cNvSpPr/>
          <p:nvPr/>
        </p:nvSpPr>
        <p:spPr>
          <a:xfrm>
            <a:off x="251520" y="1237009"/>
            <a:ext cx="8532440" cy="5632311"/>
          </a:xfrm>
          <a:prstGeom prst="rect">
            <a:avLst/>
          </a:prstGeom>
        </p:spPr>
        <p:txBody>
          <a:bodyPr wrap="square">
            <a:spAutoFit/>
          </a:bodyPr>
          <a:lstStyle/>
          <a:p>
            <a:r>
              <a:rPr lang="fr-FR" sz="3600" b="1" dirty="0">
                <a:solidFill>
                  <a:srgbClr val="FF0000"/>
                </a:solidFill>
              </a:rPr>
              <a:t>Toutes ces bonnes gens rassemblés</a:t>
            </a:r>
            <a:r>
              <a:rPr lang="fr-FR" sz="3600" dirty="0">
                <a:solidFill>
                  <a:srgbClr val="FF0000"/>
                </a:solidFill>
              </a:rPr>
              <a:t> </a:t>
            </a:r>
            <a:r>
              <a:rPr lang="fr-FR" sz="3600" dirty="0"/>
              <a:t>: lorsque gens est précédé immédiatement d’un adjectif (ou d’un participe), celui-ci se met au féminin : « Les meilleures gens du monde, ce sont là de bonnes gens. » Si l’adjectif (ou le participe) suit, il se met au masculin : « Des gens mal élevés (Académie) ; il y a certaines gens qui sont bien sots (Littré). » </a:t>
            </a:r>
          </a:p>
        </p:txBody>
      </p:sp>
    </p:spTree>
    <p:extLst>
      <p:ext uri="{BB962C8B-B14F-4D97-AF65-F5344CB8AC3E}">
        <p14:creationId xmlns:p14="http://schemas.microsoft.com/office/powerpoint/2010/main" val="2079513197"/>
      </p:ext>
    </p:extLst>
  </p:cSld>
  <p:clrMapOvr>
    <a:masterClrMapping/>
  </p:clrMapOvr>
  <p:transition spd="slow">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a:spLocks noChangeArrowheads="1"/>
          </p:cNvSpPr>
          <p:nvPr/>
        </p:nvSpPr>
        <p:spPr bwMode="auto">
          <a:xfrm>
            <a:off x="9844" y="2702955"/>
            <a:ext cx="9144000" cy="861774"/>
          </a:xfrm>
          <a:prstGeom prst="rect">
            <a:avLst/>
          </a:prstGeom>
          <a:noFill/>
          <a:ln w="9525">
            <a:noFill/>
            <a:miter lim="800000"/>
            <a:headEnd/>
            <a:tailEnd/>
          </a:ln>
        </p:spPr>
        <p:txBody>
          <a:bodyPr>
            <a:spAutoFit/>
          </a:bodyPr>
          <a:lstStyle/>
          <a:p>
            <a:r>
              <a:rPr lang="fr-FR" sz="3200" dirty="0"/>
              <a:t> </a:t>
            </a:r>
            <a:br>
              <a:rPr lang="fr-FR" sz="3200" dirty="0"/>
            </a:br>
            <a:endParaRPr lang="fr-FR" dirty="0">
              <a:latin typeface="Calibri" pitchFamily="34" charset="0"/>
            </a:endParaRPr>
          </a:p>
        </p:txBody>
      </p:sp>
      <p:sp>
        <p:nvSpPr>
          <p:cNvPr id="15361" name="Rectangle 1"/>
          <p:cNvSpPr>
            <a:spLocks noChangeArrowheads="1"/>
          </p:cNvSpPr>
          <p:nvPr/>
        </p:nvSpPr>
        <p:spPr bwMode="auto">
          <a:xfrm>
            <a:off x="305780" y="25870"/>
            <a:ext cx="8532440" cy="1384995"/>
          </a:xfrm>
          <a:prstGeom prst="rect">
            <a:avLst/>
          </a:prstGeom>
          <a:solidFill>
            <a:schemeClr val="accent6">
              <a:lumMod val="20000"/>
              <a:lumOff val="80000"/>
            </a:schemeClr>
          </a:solidFill>
          <a:ln w="9525">
            <a:noFill/>
            <a:miter lim="800000"/>
            <a:headEnd/>
            <a:tailEnd/>
          </a:ln>
          <a:effectLst/>
        </p:spPr>
        <p:txBody>
          <a:bodyPr wrap="square" anchor="ctr">
            <a:spAutoFit/>
          </a:bodyPr>
          <a:lstStyle/>
          <a:p>
            <a:r>
              <a:rPr lang="fr-FR" sz="2800" dirty="0">
                <a:solidFill>
                  <a:srgbClr val="FF0000"/>
                </a:solidFill>
              </a:rPr>
              <a:t>Toutes</a:t>
            </a:r>
            <a:r>
              <a:rPr lang="fr-FR" sz="2800" dirty="0"/>
              <a:t> ces bonnes gens rassemblés céans autour des valeurs du sport, n’avaient qu’une ambition, celle de communier en chœur à la compétition : </a:t>
            </a:r>
            <a:endParaRPr lang="fr-FR" sz="6600" dirty="0"/>
          </a:p>
        </p:txBody>
      </p:sp>
      <p:sp>
        <p:nvSpPr>
          <p:cNvPr id="2" name="Rectangle 1">
            <a:extLst>
              <a:ext uri="{FF2B5EF4-FFF2-40B4-BE49-F238E27FC236}">
                <a16:creationId xmlns:a16="http://schemas.microsoft.com/office/drawing/2014/main" id="{9CB1CF44-846B-49DC-8FA8-B410DEF44DDD}"/>
              </a:ext>
            </a:extLst>
          </p:cNvPr>
          <p:cNvSpPr/>
          <p:nvPr/>
        </p:nvSpPr>
        <p:spPr>
          <a:xfrm>
            <a:off x="315624" y="1340768"/>
            <a:ext cx="8532440" cy="5509200"/>
          </a:xfrm>
          <a:prstGeom prst="rect">
            <a:avLst/>
          </a:prstGeom>
        </p:spPr>
        <p:txBody>
          <a:bodyPr wrap="square">
            <a:spAutoFit/>
          </a:bodyPr>
          <a:lstStyle/>
          <a:p>
            <a:r>
              <a:rPr lang="fr-FR" sz="3200" b="1" dirty="0">
                <a:solidFill>
                  <a:srgbClr val="FF0000"/>
                </a:solidFill>
              </a:rPr>
              <a:t>Tous</a:t>
            </a:r>
            <a:r>
              <a:rPr lang="fr-FR" sz="3200" dirty="0">
                <a:solidFill>
                  <a:srgbClr val="FF0000"/>
                </a:solidFill>
              </a:rPr>
              <a:t> </a:t>
            </a:r>
            <a:r>
              <a:rPr lang="fr-FR" sz="3200" dirty="0"/>
              <a:t>se met au masculin lorsque gens est suivi d’une épithète ou de quelque autre mot déterminatif : « Tous les gens sensés (Académie), tous ces gens-là. »  Sous réserve que gens ne soit pas précédé immédiatement d’un adjectif : « Toutes les vieilles gens se plaignent. »</a:t>
            </a:r>
          </a:p>
          <a:p>
            <a:r>
              <a:rPr lang="fr-FR" sz="3200" b="1" dirty="0">
                <a:solidFill>
                  <a:srgbClr val="FF0000"/>
                </a:solidFill>
              </a:rPr>
              <a:t>Céans</a:t>
            </a:r>
            <a:r>
              <a:rPr lang="fr-FR" sz="3200" dirty="0"/>
              <a:t> : adverbe, ici, en ces lieux. Le maître de céans est le maître de maison. Homonyme </a:t>
            </a:r>
            <a:r>
              <a:rPr lang="fr-FR" sz="3200" b="1" dirty="0"/>
              <a:t>séant</a:t>
            </a:r>
            <a:r>
              <a:rPr lang="fr-FR" sz="3200" dirty="0"/>
              <a:t> qui est le postérieur, et </a:t>
            </a:r>
            <a:r>
              <a:rPr lang="fr-FR" sz="3200" b="1" dirty="0"/>
              <a:t>l’adjectif séant </a:t>
            </a:r>
            <a:r>
              <a:rPr lang="fr-FR" sz="3200" dirty="0"/>
              <a:t>(qui convient à telle situation).</a:t>
            </a:r>
          </a:p>
        </p:txBody>
      </p:sp>
    </p:spTree>
    <p:extLst>
      <p:ext uri="{BB962C8B-B14F-4D97-AF65-F5344CB8AC3E}">
        <p14:creationId xmlns:p14="http://schemas.microsoft.com/office/powerpoint/2010/main" val="2004082738"/>
      </p:ext>
    </p:extLst>
  </p:cSld>
  <p:clrMapOvr>
    <a:masterClrMapping/>
  </p:clrMapOvr>
  <p:transition spd="slow">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a:spLocks noChangeArrowheads="1"/>
          </p:cNvSpPr>
          <p:nvPr/>
        </p:nvSpPr>
        <p:spPr bwMode="auto">
          <a:xfrm>
            <a:off x="9844" y="2702955"/>
            <a:ext cx="9144000" cy="861774"/>
          </a:xfrm>
          <a:prstGeom prst="rect">
            <a:avLst/>
          </a:prstGeom>
          <a:noFill/>
          <a:ln w="9525">
            <a:noFill/>
            <a:miter lim="800000"/>
            <a:headEnd/>
            <a:tailEnd/>
          </a:ln>
        </p:spPr>
        <p:txBody>
          <a:bodyPr>
            <a:spAutoFit/>
          </a:bodyPr>
          <a:lstStyle/>
          <a:p>
            <a:r>
              <a:rPr lang="fr-FR" sz="3200" dirty="0"/>
              <a:t> </a:t>
            </a:r>
            <a:br>
              <a:rPr lang="fr-FR" sz="3200" dirty="0"/>
            </a:br>
            <a:endParaRPr lang="fr-FR" dirty="0">
              <a:latin typeface="Calibri" pitchFamily="34" charset="0"/>
            </a:endParaRPr>
          </a:p>
        </p:txBody>
      </p:sp>
      <p:sp>
        <p:nvSpPr>
          <p:cNvPr id="15361" name="Rectangle 1"/>
          <p:cNvSpPr>
            <a:spLocks noChangeArrowheads="1"/>
          </p:cNvSpPr>
          <p:nvPr/>
        </p:nvSpPr>
        <p:spPr bwMode="auto">
          <a:xfrm>
            <a:off x="292048" y="82241"/>
            <a:ext cx="8532440" cy="1323439"/>
          </a:xfrm>
          <a:prstGeom prst="rect">
            <a:avLst/>
          </a:prstGeom>
          <a:solidFill>
            <a:schemeClr val="accent6">
              <a:lumMod val="20000"/>
              <a:lumOff val="80000"/>
            </a:schemeClr>
          </a:solidFill>
          <a:ln w="9525">
            <a:noFill/>
            <a:miter lim="800000"/>
            <a:headEnd/>
            <a:tailEnd/>
          </a:ln>
          <a:effectLst/>
        </p:spPr>
        <p:txBody>
          <a:bodyPr wrap="square" anchor="ctr">
            <a:spAutoFit/>
          </a:bodyPr>
          <a:lstStyle/>
          <a:p>
            <a:r>
              <a:rPr lang="fr-FR" sz="4000" dirty="0"/>
              <a:t>celle de communier </a:t>
            </a:r>
            <a:r>
              <a:rPr lang="fr-FR" sz="4000" dirty="0">
                <a:solidFill>
                  <a:srgbClr val="FF0000"/>
                </a:solidFill>
              </a:rPr>
              <a:t>en chœur </a:t>
            </a:r>
            <a:r>
              <a:rPr lang="fr-FR" sz="4000" dirty="0"/>
              <a:t>à la compétition</a:t>
            </a:r>
            <a:endParaRPr lang="fr-FR" sz="8800" b="1" dirty="0">
              <a:solidFill>
                <a:srgbClr val="FF0000"/>
              </a:solidFill>
            </a:endParaRPr>
          </a:p>
        </p:txBody>
      </p:sp>
      <p:sp>
        <p:nvSpPr>
          <p:cNvPr id="2" name="Rectangle 1">
            <a:extLst>
              <a:ext uri="{FF2B5EF4-FFF2-40B4-BE49-F238E27FC236}">
                <a16:creationId xmlns:a16="http://schemas.microsoft.com/office/drawing/2014/main" id="{9CB1CF44-846B-49DC-8FA8-B410DEF44DDD}"/>
              </a:ext>
            </a:extLst>
          </p:cNvPr>
          <p:cNvSpPr/>
          <p:nvPr/>
        </p:nvSpPr>
        <p:spPr>
          <a:xfrm>
            <a:off x="292048" y="2204864"/>
            <a:ext cx="8532440" cy="2862322"/>
          </a:xfrm>
          <a:prstGeom prst="rect">
            <a:avLst/>
          </a:prstGeom>
        </p:spPr>
        <p:txBody>
          <a:bodyPr wrap="square">
            <a:spAutoFit/>
          </a:bodyPr>
          <a:lstStyle/>
          <a:p>
            <a:r>
              <a:rPr lang="fr-FR" sz="3600" b="1" dirty="0">
                <a:solidFill>
                  <a:srgbClr val="FF0000"/>
                </a:solidFill>
              </a:rPr>
              <a:t>En chœur</a:t>
            </a:r>
            <a:r>
              <a:rPr lang="fr-FR" sz="3600" dirty="0">
                <a:solidFill>
                  <a:srgbClr val="FF0000"/>
                </a:solidFill>
              </a:rPr>
              <a:t> </a:t>
            </a:r>
            <a:r>
              <a:rPr lang="fr-FR" sz="3600" dirty="0"/>
              <a:t>: expression équivalente à ensemble, unanimement. O et E collés, ou e dans l’o, les 2 lettres n’en forment plus qu’une seule (les vœux, le cœur, etc.)</a:t>
            </a:r>
          </a:p>
        </p:txBody>
      </p:sp>
    </p:spTree>
    <p:extLst>
      <p:ext uri="{BB962C8B-B14F-4D97-AF65-F5344CB8AC3E}">
        <p14:creationId xmlns:p14="http://schemas.microsoft.com/office/powerpoint/2010/main" val="1682319649"/>
      </p:ext>
    </p:extLst>
  </p:cSld>
  <p:clrMapOvr>
    <a:masterClrMapping/>
  </p:clrMapOvr>
  <p:transition spd="slow">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a:spLocks noChangeArrowheads="1"/>
          </p:cNvSpPr>
          <p:nvPr/>
        </p:nvSpPr>
        <p:spPr bwMode="auto">
          <a:xfrm>
            <a:off x="9844" y="2702955"/>
            <a:ext cx="9144000" cy="861774"/>
          </a:xfrm>
          <a:prstGeom prst="rect">
            <a:avLst/>
          </a:prstGeom>
          <a:noFill/>
          <a:ln w="9525">
            <a:noFill/>
            <a:miter lim="800000"/>
            <a:headEnd/>
            <a:tailEnd/>
          </a:ln>
        </p:spPr>
        <p:txBody>
          <a:bodyPr>
            <a:spAutoFit/>
          </a:bodyPr>
          <a:lstStyle/>
          <a:p>
            <a:r>
              <a:rPr lang="fr-FR" sz="3200" dirty="0"/>
              <a:t> </a:t>
            </a:r>
            <a:br>
              <a:rPr lang="fr-FR" sz="3200" dirty="0"/>
            </a:br>
            <a:endParaRPr lang="fr-FR" dirty="0">
              <a:latin typeface="Calibri" pitchFamily="34" charset="0"/>
            </a:endParaRPr>
          </a:p>
        </p:txBody>
      </p:sp>
      <p:sp>
        <p:nvSpPr>
          <p:cNvPr id="15361" name="Rectangle 1"/>
          <p:cNvSpPr>
            <a:spLocks noChangeArrowheads="1"/>
          </p:cNvSpPr>
          <p:nvPr/>
        </p:nvSpPr>
        <p:spPr bwMode="auto">
          <a:xfrm>
            <a:off x="350936" y="374469"/>
            <a:ext cx="8532440" cy="1077218"/>
          </a:xfrm>
          <a:prstGeom prst="rect">
            <a:avLst/>
          </a:prstGeom>
          <a:solidFill>
            <a:schemeClr val="accent6">
              <a:lumMod val="20000"/>
              <a:lumOff val="80000"/>
            </a:schemeClr>
          </a:solidFill>
          <a:ln w="9525">
            <a:noFill/>
            <a:miter lim="800000"/>
            <a:headEnd/>
            <a:tailEnd/>
          </a:ln>
          <a:effectLst/>
        </p:spPr>
        <p:txBody>
          <a:bodyPr wrap="square" anchor="ctr">
            <a:spAutoFit/>
          </a:bodyPr>
          <a:lstStyle/>
          <a:p>
            <a:r>
              <a:rPr lang="fr-FR" sz="3200" dirty="0">
                <a:solidFill>
                  <a:srgbClr val="FF0000"/>
                </a:solidFill>
              </a:rPr>
              <a:t>courses de fond</a:t>
            </a:r>
            <a:r>
              <a:rPr lang="fr-FR" sz="3200" dirty="0"/>
              <a:t>, sauts et lancers, taekwondo sur les tatamis vert bambou, et cetera.  </a:t>
            </a:r>
          </a:p>
        </p:txBody>
      </p:sp>
      <p:sp>
        <p:nvSpPr>
          <p:cNvPr id="2" name="Rectangle 1">
            <a:extLst>
              <a:ext uri="{FF2B5EF4-FFF2-40B4-BE49-F238E27FC236}">
                <a16:creationId xmlns:a16="http://schemas.microsoft.com/office/drawing/2014/main" id="{9CB1CF44-846B-49DC-8FA8-B410DEF44DDD}"/>
              </a:ext>
            </a:extLst>
          </p:cNvPr>
          <p:cNvSpPr/>
          <p:nvPr/>
        </p:nvSpPr>
        <p:spPr>
          <a:xfrm>
            <a:off x="305780" y="1585893"/>
            <a:ext cx="8532440" cy="5262979"/>
          </a:xfrm>
          <a:prstGeom prst="rect">
            <a:avLst/>
          </a:prstGeom>
        </p:spPr>
        <p:txBody>
          <a:bodyPr wrap="square">
            <a:spAutoFit/>
          </a:bodyPr>
          <a:lstStyle/>
          <a:p>
            <a:r>
              <a:rPr lang="fr-FR" sz="2800" b="1" dirty="0">
                <a:solidFill>
                  <a:srgbClr val="FF0000"/>
                </a:solidFill>
              </a:rPr>
              <a:t>Courses de fond</a:t>
            </a:r>
            <a:r>
              <a:rPr lang="fr-FR" sz="2800" dirty="0">
                <a:solidFill>
                  <a:srgbClr val="FF0000"/>
                </a:solidFill>
              </a:rPr>
              <a:t> </a:t>
            </a:r>
            <a:r>
              <a:rPr lang="fr-FR" sz="2800" dirty="0"/>
              <a:t>: de longue distance, ou d’endurance (plus de 3 kilomètres) ; </a:t>
            </a:r>
            <a:r>
              <a:rPr lang="fr-FR" sz="2800" b="1" dirty="0"/>
              <a:t>de fond</a:t>
            </a:r>
            <a:r>
              <a:rPr lang="fr-FR" sz="2800" dirty="0"/>
              <a:t> est une expression figée signifiant : de base, fondamental, essentiel (un article de fond). </a:t>
            </a:r>
            <a:r>
              <a:rPr lang="fr-FR" sz="2800" b="1" dirty="0"/>
              <a:t>L’homonyme fonds </a:t>
            </a:r>
            <a:r>
              <a:rPr lang="fr-FR" sz="2800" dirty="0"/>
              <a:t>est un terrain, un sol, un capital, un commerce, un ensemble de livres et d’œuvres détenus par une bibliothèque ou un musée (le fonds de manuscrits de la Bibliothèque nationale).</a:t>
            </a:r>
          </a:p>
          <a:p>
            <a:r>
              <a:rPr lang="fr-FR" sz="2800" dirty="0"/>
              <a:t>Fond et fonds sont 2 variantes orthographiques d’un même mot, issu du latin </a:t>
            </a:r>
            <a:r>
              <a:rPr lang="fr-FR" sz="2800" i="1" dirty="0"/>
              <a:t>fundus. </a:t>
            </a:r>
            <a:r>
              <a:rPr lang="fr-FR" sz="2800" dirty="0"/>
              <a:t>Les 2 mots ne se sont différenciés graphiquement qu’à partir du XVIIe siècle, de manière arbitraire.</a:t>
            </a:r>
          </a:p>
        </p:txBody>
      </p:sp>
    </p:spTree>
    <p:extLst>
      <p:ext uri="{BB962C8B-B14F-4D97-AF65-F5344CB8AC3E}">
        <p14:creationId xmlns:p14="http://schemas.microsoft.com/office/powerpoint/2010/main" val="1310821319"/>
      </p:ext>
    </p:extLst>
  </p:cSld>
  <p:clrMapOvr>
    <a:masterClrMapping/>
  </p:clrMapOvr>
  <p:transition spd="slow">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re 1"/>
          <p:cNvSpPr>
            <a:spLocks noGrp="1"/>
          </p:cNvSpPr>
          <p:nvPr>
            <p:ph type="title"/>
          </p:nvPr>
        </p:nvSpPr>
        <p:spPr>
          <a:xfrm>
            <a:off x="395536" y="17457"/>
            <a:ext cx="8229600" cy="1143000"/>
          </a:xfrm>
          <a:solidFill>
            <a:schemeClr val="accent6">
              <a:lumMod val="20000"/>
              <a:lumOff val="80000"/>
            </a:schemeClr>
          </a:solidFill>
        </p:spPr>
        <p:txBody>
          <a:bodyPr/>
          <a:lstStyle/>
          <a:p>
            <a:r>
              <a:rPr lang="fr-FR" b="1" dirty="0"/>
              <a:t>Correction de la dictée</a:t>
            </a:r>
          </a:p>
        </p:txBody>
      </p:sp>
      <p:sp>
        <p:nvSpPr>
          <p:cNvPr id="2051" name="Espace réservé du contenu 2"/>
          <p:cNvSpPr>
            <a:spLocks noGrp="1"/>
          </p:cNvSpPr>
          <p:nvPr>
            <p:ph idx="1"/>
          </p:nvPr>
        </p:nvSpPr>
        <p:spPr>
          <a:xfrm>
            <a:off x="0" y="1844674"/>
            <a:ext cx="9144000" cy="3888581"/>
          </a:xfrm>
        </p:spPr>
        <p:txBody>
          <a:bodyPr/>
          <a:lstStyle/>
          <a:p>
            <a:pPr algn="ctr">
              <a:buFont typeface="Arial" charset="0"/>
              <a:buNone/>
            </a:pPr>
            <a:r>
              <a:rPr lang="fr-FR" sz="4400" dirty="0"/>
              <a:t>Entourez d’un </a:t>
            </a:r>
            <a:r>
              <a:rPr lang="fr-FR" sz="4400" b="1" dirty="0">
                <a:solidFill>
                  <a:srgbClr val="FF0000"/>
                </a:solidFill>
              </a:rPr>
              <a:t>petit cercle </a:t>
            </a:r>
            <a:r>
              <a:rPr lang="fr-FR" sz="4400" dirty="0"/>
              <a:t>les fautes</a:t>
            </a:r>
          </a:p>
          <a:p>
            <a:pPr algn="ctr">
              <a:buFont typeface="Arial" charset="0"/>
              <a:buNone/>
            </a:pPr>
            <a:r>
              <a:rPr lang="fr-FR" sz="4400" dirty="0"/>
              <a:t> </a:t>
            </a:r>
          </a:p>
          <a:p>
            <a:pPr algn="ctr">
              <a:buFont typeface="Arial" charset="0"/>
              <a:buNone/>
            </a:pPr>
            <a:r>
              <a:rPr lang="fr-FR" sz="4400" dirty="0"/>
              <a:t>sur la copie que vous corrigez </a:t>
            </a:r>
          </a:p>
          <a:p>
            <a:pPr algn="ctr">
              <a:buFont typeface="Arial" charset="0"/>
              <a:buNone/>
            </a:pPr>
            <a:r>
              <a:rPr lang="fr-FR" sz="4400" dirty="0"/>
              <a:t>et notez sur la 1ère page </a:t>
            </a:r>
          </a:p>
          <a:p>
            <a:pPr algn="ctr">
              <a:buFont typeface="Arial" charset="0"/>
              <a:buNone/>
            </a:pPr>
            <a:r>
              <a:rPr lang="fr-FR" sz="4400" dirty="0"/>
              <a:t>le </a:t>
            </a:r>
            <a:r>
              <a:rPr lang="fr-FR" sz="4400" b="1" dirty="0"/>
              <a:t>nombre de cercles</a:t>
            </a:r>
          </a:p>
        </p:txBody>
      </p:sp>
      <p:pic>
        <p:nvPicPr>
          <p:cNvPr id="2052" name="Image 3" descr="logo 2013 transparent.png"/>
          <p:cNvPicPr>
            <a:picLocks noChangeAspect="1"/>
          </p:cNvPicPr>
          <p:nvPr/>
        </p:nvPicPr>
        <p:blipFill>
          <a:blip r:embed="rId2" cstate="print"/>
          <a:srcRect/>
          <a:stretch>
            <a:fillRect/>
          </a:stretch>
        </p:blipFill>
        <p:spPr bwMode="auto">
          <a:xfrm>
            <a:off x="6227763" y="5622925"/>
            <a:ext cx="2771775" cy="1052513"/>
          </a:xfrm>
          <a:prstGeom prst="rect">
            <a:avLst/>
          </a:prstGeom>
          <a:noFill/>
          <a:ln w="9525">
            <a:noFill/>
            <a:miter lim="800000"/>
            <a:headEnd/>
            <a:tailEnd/>
          </a:ln>
        </p:spPr>
      </p:pic>
      <p:sp>
        <p:nvSpPr>
          <p:cNvPr id="2" name="Ellipse 1"/>
          <p:cNvSpPr/>
          <p:nvPr/>
        </p:nvSpPr>
        <p:spPr>
          <a:xfrm>
            <a:off x="3707904" y="1052736"/>
            <a:ext cx="2736304" cy="2448272"/>
          </a:xfrm>
          <a:prstGeom prst="ellipse">
            <a:avLst/>
          </a:prstGeom>
          <a:solidFill>
            <a:schemeClr val="accent1">
              <a:alpha val="0"/>
            </a:schemeClr>
          </a:solidFill>
          <a:ln w="3492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cSld>
  <p:clrMapOvr>
    <a:masterClrMapping/>
  </p:clrMapOvr>
  <p:transition spd="slow">
    <p:wipe dir="d"/>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a:spLocks noChangeArrowheads="1"/>
          </p:cNvSpPr>
          <p:nvPr/>
        </p:nvSpPr>
        <p:spPr bwMode="auto">
          <a:xfrm>
            <a:off x="9844" y="2702955"/>
            <a:ext cx="9144000" cy="861774"/>
          </a:xfrm>
          <a:prstGeom prst="rect">
            <a:avLst/>
          </a:prstGeom>
          <a:noFill/>
          <a:ln w="9525">
            <a:noFill/>
            <a:miter lim="800000"/>
            <a:headEnd/>
            <a:tailEnd/>
          </a:ln>
        </p:spPr>
        <p:txBody>
          <a:bodyPr>
            <a:spAutoFit/>
          </a:bodyPr>
          <a:lstStyle/>
          <a:p>
            <a:r>
              <a:rPr lang="fr-FR" sz="3200" dirty="0"/>
              <a:t> </a:t>
            </a:r>
            <a:br>
              <a:rPr lang="fr-FR" sz="3200" dirty="0"/>
            </a:br>
            <a:endParaRPr lang="fr-FR" dirty="0">
              <a:latin typeface="Calibri" pitchFamily="34" charset="0"/>
            </a:endParaRPr>
          </a:p>
        </p:txBody>
      </p:sp>
      <p:sp>
        <p:nvSpPr>
          <p:cNvPr id="15361" name="Rectangle 1"/>
          <p:cNvSpPr>
            <a:spLocks noChangeArrowheads="1"/>
          </p:cNvSpPr>
          <p:nvPr/>
        </p:nvSpPr>
        <p:spPr bwMode="auto">
          <a:xfrm>
            <a:off x="305780" y="188642"/>
            <a:ext cx="8532440" cy="1077218"/>
          </a:xfrm>
          <a:prstGeom prst="rect">
            <a:avLst/>
          </a:prstGeom>
          <a:solidFill>
            <a:schemeClr val="accent6">
              <a:lumMod val="20000"/>
              <a:lumOff val="80000"/>
            </a:schemeClr>
          </a:solidFill>
          <a:ln w="9525">
            <a:noFill/>
            <a:miter lim="800000"/>
            <a:headEnd/>
            <a:tailEnd/>
          </a:ln>
          <a:effectLst/>
        </p:spPr>
        <p:txBody>
          <a:bodyPr wrap="square" anchor="ctr">
            <a:spAutoFit/>
          </a:bodyPr>
          <a:lstStyle/>
          <a:p>
            <a:r>
              <a:rPr lang="fr-FR" sz="3200" dirty="0"/>
              <a:t>courses de fond, </a:t>
            </a:r>
            <a:r>
              <a:rPr lang="fr-FR" sz="3200" dirty="0">
                <a:solidFill>
                  <a:srgbClr val="FF0000"/>
                </a:solidFill>
              </a:rPr>
              <a:t>sauts et lancers</a:t>
            </a:r>
            <a:r>
              <a:rPr lang="fr-FR" sz="3200" dirty="0"/>
              <a:t>, </a:t>
            </a:r>
            <a:r>
              <a:rPr lang="fr-FR" sz="3200" dirty="0">
                <a:solidFill>
                  <a:srgbClr val="FF0000"/>
                </a:solidFill>
              </a:rPr>
              <a:t>taekwondo</a:t>
            </a:r>
            <a:r>
              <a:rPr lang="fr-FR" sz="3200" dirty="0"/>
              <a:t> sur les </a:t>
            </a:r>
            <a:r>
              <a:rPr lang="fr-FR" sz="3200" dirty="0">
                <a:solidFill>
                  <a:srgbClr val="FF0000"/>
                </a:solidFill>
              </a:rPr>
              <a:t>tatamis</a:t>
            </a:r>
            <a:r>
              <a:rPr lang="fr-FR" sz="3200" dirty="0"/>
              <a:t> vert bambou, et cetera.  </a:t>
            </a:r>
          </a:p>
        </p:txBody>
      </p:sp>
      <p:sp>
        <p:nvSpPr>
          <p:cNvPr id="2" name="Rectangle 1">
            <a:extLst>
              <a:ext uri="{FF2B5EF4-FFF2-40B4-BE49-F238E27FC236}">
                <a16:creationId xmlns:a16="http://schemas.microsoft.com/office/drawing/2014/main" id="{9CB1CF44-846B-49DC-8FA8-B410DEF44DDD}"/>
              </a:ext>
            </a:extLst>
          </p:cNvPr>
          <p:cNvSpPr/>
          <p:nvPr/>
        </p:nvSpPr>
        <p:spPr>
          <a:xfrm>
            <a:off x="305780" y="1628800"/>
            <a:ext cx="8532440" cy="5078313"/>
          </a:xfrm>
          <a:prstGeom prst="rect">
            <a:avLst/>
          </a:prstGeom>
        </p:spPr>
        <p:txBody>
          <a:bodyPr wrap="square">
            <a:spAutoFit/>
          </a:bodyPr>
          <a:lstStyle/>
          <a:p>
            <a:r>
              <a:rPr lang="fr-FR" sz="3200" b="1" dirty="0">
                <a:solidFill>
                  <a:srgbClr val="FF0000"/>
                </a:solidFill>
              </a:rPr>
              <a:t>Sauts et lancers </a:t>
            </a:r>
            <a:r>
              <a:rPr lang="fr-FR" sz="3200" dirty="0"/>
              <a:t>: hauteur, longueur, perche, poids, disque, javelot…L’homophonie </a:t>
            </a:r>
            <a:r>
              <a:rPr lang="fr-FR" sz="3200" b="1" dirty="0"/>
              <a:t>sauts élancés</a:t>
            </a:r>
            <a:r>
              <a:rPr lang="fr-FR" sz="3200" dirty="0"/>
              <a:t> (pléonasme) ne peut être admise ; quant au </a:t>
            </a:r>
            <a:r>
              <a:rPr lang="fr-FR" sz="3200" b="1" dirty="0"/>
              <a:t>sot élancé, </a:t>
            </a:r>
            <a:r>
              <a:rPr lang="fr-FR" sz="3200" dirty="0"/>
              <a:t>il n’a pas sa place dans cette compétition. </a:t>
            </a:r>
          </a:p>
          <a:p>
            <a:r>
              <a:rPr lang="fr-FR" sz="3200" b="1" dirty="0">
                <a:solidFill>
                  <a:srgbClr val="FF0000"/>
                </a:solidFill>
              </a:rPr>
              <a:t>Taekwondo</a:t>
            </a:r>
            <a:r>
              <a:rPr lang="fr-FR" sz="3200" dirty="0">
                <a:solidFill>
                  <a:srgbClr val="FF0000"/>
                </a:solidFill>
              </a:rPr>
              <a:t> </a:t>
            </a:r>
            <a:r>
              <a:rPr lang="fr-FR" sz="3200" dirty="0"/>
              <a:t>: mot coréen, sport de combat voisin du karaté. Phonétique : </a:t>
            </a:r>
            <a:r>
              <a:rPr lang="fr-FR" sz="3200" i="1" dirty="0" err="1"/>
              <a:t>tekwondo</a:t>
            </a:r>
            <a:r>
              <a:rPr lang="fr-FR" sz="3200" i="1" dirty="0"/>
              <a:t>.</a:t>
            </a:r>
            <a:endParaRPr lang="fr-FR" sz="3200" dirty="0"/>
          </a:p>
          <a:p>
            <a:r>
              <a:rPr lang="fr-FR" sz="3600" b="1" dirty="0">
                <a:solidFill>
                  <a:srgbClr val="FF0000"/>
                </a:solidFill>
              </a:rPr>
              <a:t>Tatamis</a:t>
            </a:r>
            <a:r>
              <a:rPr lang="fr-FR" sz="3600" b="1" dirty="0"/>
              <a:t> </a:t>
            </a:r>
            <a:r>
              <a:rPr lang="fr-FR" sz="3200" dirty="0"/>
              <a:t>: tatami au singulier, tapis épais fait de nattes en paille de riz tressée, pour la pratique des arts martiaux.</a:t>
            </a:r>
          </a:p>
        </p:txBody>
      </p:sp>
    </p:spTree>
    <p:extLst>
      <p:ext uri="{BB962C8B-B14F-4D97-AF65-F5344CB8AC3E}">
        <p14:creationId xmlns:p14="http://schemas.microsoft.com/office/powerpoint/2010/main" val="4143434232"/>
      </p:ext>
    </p:extLst>
  </p:cSld>
  <p:clrMapOvr>
    <a:masterClrMapping/>
  </p:clrMapOvr>
  <p:transition spd="slow">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a:spLocks noChangeArrowheads="1"/>
          </p:cNvSpPr>
          <p:nvPr/>
        </p:nvSpPr>
        <p:spPr bwMode="auto">
          <a:xfrm>
            <a:off x="9844" y="2702955"/>
            <a:ext cx="9144000" cy="861774"/>
          </a:xfrm>
          <a:prstGeom prst="rect">
            <a:avLst/>
          </a:prstGeom>
          <a:noFill/>
          <a:ln w="9525">
            <a:noFill/>
            <a:miter lim="800000"/>
            <a:headEnd/>
            <a:tailEnd/>
          </a:ln>
        </p:spPr>
        <p:txBody>
          <a:bodyPr>
            <a:spAutoFit/>
          </a:bodyPr>
          <a:lstStyle/>
          <a:p>
            <a:r>
              <a:rPr lang="fr-FR" sz="3200" dirty="0"/>
              <a:t> </a:t>
            </a:r>
            <a:br>
              <a:rPr lang="fr-FR" sz="3200" dirty="0"/>
            </a:br>
            <a:endParaRPr lang="fr-FR" dirty="0">
              <a:latin typeface="Calibri" pitchFamily="34" charset="0"/>
            </a:endParaRPr>
          </a:p>
        </p:txBody>
      </p:sp>
      <p:sp>
        <p:nvSpPr>
          <p:cNvPr id="15361" name="Rectangle 1"/>
          <p:cNvSpPr>
            <a:spLocks noChangeArrowheads="1"/>
          </p:cNvSpPr>
          <p:nvPr/>
        </p:nvSpPr>
        <p:spPr bwMode="auto">
          <a:xfrm>
            <a:off x="305780" y="643522"/>
            <a:ext cx="8532440" cy="646331"/>
          </a:xfrm>
          <a:prstGeom prst="rect">
            <a:avLst/>
          </a:prstGeom>
          <a:solidFill>
            <a:schemeClr val="accent6">
              <a:lumMod val="20000"/>
              <a:lumOff val="80000"/>
            </a:schemeClr>
          </a:solidFill>
          <a:ln w="9525">
            <a:noFill/>
            <a:miter lim="800000"/>
            <a:headEnd/>
            <a:tailEnd/>
          </a:ln>
          <a:effectLst/>
        </p:spPr>
        <p:txBody>
          <a:bodyPr wrap="square" anchor="ctr">
            <a:spAutoFit/>
          </a:bodyPr>
          <a:lstStyle/>
          <a:p>
            <a:r>
              <a:rPr lang="fr-FR" sz="3600" dirty="0"/>
              <a:t>sur les tatamis </a:t>
            </a:r>
            <a:r>
              <a:rPr lang="fr-FR" sz="3600" dirty="0">
                <a:solidFill>
                  <a:srgbClr val="FF0000"/>
                </a:solidFill>
              </a:rPr>
              <a:t>vert bambou</a:t>
            </a:r>
            <a:r>
              <a:rPr lang="fr-FR" sz="3600" dirty="0"/>
              <a:t>, </a:t>
            </a:r>
            <a:r>
              <a:rPr lang="fr-FR" sz="3600" dirty="0">
                <a:solidFill>
                  <a:srgbClr val="FF0000"/>
                </a:solidFill>
              </a:rPr>
              <a:t>et cetera</a:t>
            </a:r>
            <a:r>
              <a:rPr lang="fr-FR" sz="3600" dirty="0"/>
              <a:t>. </a:t>
            </a:r>
            <a:endParaRPr lang="fr-FR" sz="13800" b="1" dirty="0">
              <a:solidFill>
                <a:srgbClr val="FF0000"/>
              </a:solidFill>
            </a:endParaRPr>
          </a:p>
        </p:txBody>
      </p:sp>
      <p:sp>
        <p:nvSpPr>
          <p:cNvPr id="2" name="Rectangle 1">
            <a:extLst>
              <a:ext uri="{FF2B5EF4-FFF2-40B4-BE49-F238E27FC236}">
                <a16:creationId xmlns:a16="http://schemas.microsoft.com/office/drawing/2014/main" id="{9CB1CF44-846B-49DC-8FA8-B410DEF44DDD}"/>
              </a:ext>
            </a:extLst>
          </p:cNvPr>
          <p:cNvSpPr/>
          <p:nvPr/>
        </p:nvSpPr>
        <p:spPr>
          <a:xfrm>
            <a:off x="305780" y="1484784"/>
            <a:ext cx="8532440" cy="5509200"/>
          </a:xfrm>
          <a:prstGeom prst="rect">
            <a:avLst/>
          </a:prstGeom>
        </p:spPr>
        <p:txBody>
          <a:bodyPr wrap="square">
            <a:spAutoFit/>
          </a:bodyPr>
          <a:lstStyle/>
          <a:p>
            <a:r>
              <a:rPr lang="fr-FR" sz="3200" b="1" dirty="0">
                <a:solidFill>
                  <a:srgbClr val="FF0000"/>
                </a:solidFill>
              </a:rPr>
              <a:t>Vert bambou</a:t>
            </a:r>
            <a:r>
              <a:rPr lang="fr-FR" sz="3200" dirty="0">
                <a:solidFill>
                  <a:srgbClr val="FF0000"/>
                </a:solidFill>
              </a:rPr>
              <a:t> </a:t>
            </a:r>
            <a:r>
              <a:rPr lang="fr-FR" sz="3200" dirty="0"/>
              <a:t>: règle de l’accord des adjectifs de couleur : </a:t>
            </a:r>
            <a:r>
              <a:rPr lang="fr-FR" sz="3200" b="1" dirty="0"/>
              <a:t>sont invariables en genre et en nombre les</a:t>
            </a:r>
            <a:r>
              <a:rPr lang="fr-FR" sz="3200" dirty="0"/>
              <a:t> </a:t>
            </a:r>
            <a:r>
              <a:rPr lang="fr-FR" sz="3200" b="1" dirty="0"/>
              <a:t>adjectifs suivis d’un nom qui précise la nuance</a:t>
            </a:r>
            <a:r>
              <a:rPr lang="fr-FR" sz="3200" dirty="0"/>
              <a:t> (bleu azur, bleu ciel, gris acier, jaune citron, rouge tomate, vert amande, vert pistache, vert bouteille et…vert bambou). Exemples évidemment non exhaustifs.</a:t>
            </a:r>
          </a:p>
          <a:p>
            <a:r>
              <a:rPr lang="fr-FR" sz="3200" b="1" dirty="0">
                <a:solidFill>
                  <a:srgbClr val="FF0000"/>
                </a:solidFill>
              </a:rPr>
              <a:t>Et cetera </a:t>
            </a:r>
            <a:r>
              <a:rPr lang="fr-FR" sz="3200" dirty="0"/>
              <a:t>: ou </a:t>
            </a:r>
            <a:r>
              <a:rPr lang="fr-FR" sz="3200" i="1" dirty="0"/>
              <a:t>et cætera, </a:t>
            </a:r>
            <a:r>
              <a:rPr lang="fr-FR" sz="3200" dirty="0"/>
              <a:t>locution adverbiale signifiant : et le reste, et les autres choses, abréviation etc. </a:t>
            </a:r>
          </a:p>
        </p:txBody>
      </p:sp>
    </p:spTree>
    <p:extLst>
      <p:ext uri="{BB962C8B-B14F-4D97-AF65-F5344CB8AC3E}">
        <p14:creationId xmlns:p14="http://schemas.microsoft.com/office/powerpoint/2010/main" val="1042163500"/>
      </p:ext>
    </p:extLst>
  </p:cSld>
  <p:clrMapOvr>
    <a:masterClrMapping/>
  </p:clrMapOvr>
  <p:transition spd="slow">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a:spLocks noChangeArrowheads="1"/>
          </p:cNvSpPr>
          <p:nvPr/>
        </p:nvSpPr>
        <p:spPr bwMode="auto">
          <a:xfrm>
            <a:off x="9844" y="2702955"/>
            <a:ext cx="9144000" cy="861774"/>
          </a:xfrm>
          <a:prstGeom prst="rect">
            <a:avLst/>
          </a:prstGeom>
          <a:noFill/>
          <a:ln w="9525">
            <a:noFill/>
            <a:miter lim="800000"/>
            <a:headEnd/>
            <a:tailEnd/>
          </a:ln>
        </p:spPr>
        <p:txBody>
          <a:bodyPr>
            <a:spAutoFit/>
          </a:bodyPr>
          <a:lstStyle/>
          <a:p>
            <a:r>
              <a:rPr lang="fr-FR" sz="3200" dirty="0"/>
              <a:t> </a:t>
            </a:r>
            <a:br>
              <a:rPr lang="fr-FR" sz="3200" dirty="0"/>
            </a:br>
            <a:endParaRPr lang="fr-FR" dirty="0">
              <a:latin typeface="Calibri" pitchFamily="34" charset="0"/>
            </a:endParaRPr>
          </a:p>
        </p:txBody>
      </p:sp>
      <p:sp>
        <p:nvSpPr>
          <p:cNvPr id="15361" name="Rectangle 1"/>
          <p:cNvSpPr>
            <a:spLocks noChangeArrowheads="1"/>
          </p:cNvSpPr>
          <p:nvPr/>
        </p:nvSpPr>
        <p:spPr bwMode="auto">
          <a:xfrm>
            <a:off x="305780" y="434862"/>
            <a:ext cx="8532440" cy="584775"/>
          </a:xfrm>
          <a:prstGeom prst="rect">
            <a:avLst/>
          </a:prstGeom>
          <a:solidFill>
            <a:schemeClr val="accent6">
              <a:lumMod val="20000"/>
              <a:lumOff val="80000"/>
            </a:schemeClr>
          </a:solidFill>
          <a:ln w="9525">
            <a:noFill/>
            <a:miter lim="800000"/>
            <a:headEnd/>
            <a:tailEnd/>
          </a:ln>
          <a:effectLst/>
        </p:spPr>
        <p:txBody>
          <a:bodyPr wrap="square" anchor="ctr">
            <a:spAutoFit/>
          </a:bodyPr>
          <a:lstStyle/>
          <a:p>
            <a:r>
              <a:rPr lang="fr-FR" sz="3200" dirty="0"/>
              <a:t>Tous souhaitaient que notre </a:t>
            </a:r>
            <a:r>
              <a:rPr lang="fr-FR" sz="3200" dirty="0">
                <a:solidFill>
                  <a:srgbClr val="FF0000"/>
                </a:solidFill>
              </a:rPr>
              <a:t>Teddy idolâtré</a:t>
            </a:r>
            <a:endParaRPr lang="fr-FR" sz="11500" dirty="0">
              <a:solidFill>
                <a:srgbClr val="FF0000"/>
              </a:solidFill>
            </a:endParaRPr>
          </a:p>
        </p:txBody>
      </p:sp>
      <p:sp>
        <p:nvSpPr>
          <p:cNvPr id="2" name="Rectangle 1">
            <a:extLst>
              <a:ext uri="{FF2B5EF4-FFF2-40B4-BE49-F238E27FC236}">
                <a16:creationId xmlns:a16="http://schemas.microsoft.com/office/drawing/2014/main" id="{9CB1CF44-846B-49DC-8FA8-B410DEF44DDD}"/>
              </a:ext>
            </a:extLst>
          </p:cNvPr>
          <p:cNvSpPr/>
          <p:nvPr/>
        </p:nvSpPr>
        <p:spPr>
          <a:xfrm>
            <a:off x="305780" y="1260509"/>
            <a:ext cx="8532440" cy="2062103"/>
          </a:xfrm>
          <a:prstGeom prst="rect">
            <a:avLst/>
          </a:prstGeom>
        </p:spPr>
        <p:txBody>
          <a:bodyPr wrap="square">
            <a:spAutoFit/>
          </a:bodyPr>
          <a:lstStyle/>
          <a:p>
            <a:endParaRPr lang="fr-FR" sz="3200" dirty="0"/>
          </a:p>
          <a:p>
            <a:endParaRPr lang="fr-FR" sz="3200" dirty="0"/>
          </a:p>
          <a:p>
            <a:endParaRPr lang="fr-FR" sz="3200" dirty="0"/>
          </a:p>
          <a:p>
            <a:endParaRPr lang="fr-FR" sz="3200" dirty="0"/>
          </a:p>
        </p:txBody>
      </p:sp>
      <p:sp>
        <p:nvSpPr>
          <p:cNvPr id="4" name="Rectangle 3">
            <a:extLst>
              <a:ext uri="{FF2B5EF4-FFF2-40B4-BE49-F238E27FC236}">
                <a16:creationId xmlns:a16="http://schemas.microsoft.com/office/drawing/2014/main" id="{5DC5F3CD-D4B1-48A8-8AA4-2E9427CBD5B2}"/>
              </a:ext>
            </a:extLst>
          </p:cNvPr>
          <p:cNvSpPr/>
          <p:nvPr/>
        </p:nvSpPr>
        <p:spPr>
          <a:xfrm>
            <a:off x="305780" y="1354249"/>
            <a:ext cx="8524552" cy="5503751"/>
          </a:xfrm>
          <a:prstGeom prst="rect">
            <a:avLst/>
          </a:prstGeom>
        </p:spPr>
        <p:txBody>
          <a:bodyPr wrap="square">
            <a:spAutoFit/>
          </a:bodyPr>
          <a:lstStyle/>
          <a:p>
            <a:pPr>
              <a:lnSpc>
                <a:spcPct val="107000"/>
              </a:lnSpc>
              <a:spcAft>
                <a:spcPts val="800"/>
              </a:spcAft>
            </a:pPr>
            <a:r>
              <a:rPr lang="fr-FR" sz="3600" b="1" dirty="0">
                <a:solidFill>
                  <a:srgbClr val="FF0000"/>
                </a:solidFill>
                <a:latin typeface="Calibri" panose="020F0502020204030204" pitchFamily="34" charset="0"/>
                <a:ea typeface="Calibri" panose="020F0502020204030204" pitchFamily="34" charset="0"/>
                <a:cs typeface="Times New Roman" panose="02020603050405020304" pitchFamily="18" charset="0"/>
              </a:rPr>
              <a:t>Teddy </a:t>
            </a:r>
            <a:r>
              <a:rPr lang="fr-FR" sz="3600" dirty="0">
                <a:latin typeface="Calibri" panose="020F0502020204030204" pitchFamily="34" charset="0"/>
                <a:ea typeface="Calibri" panose="020F0502020204030204" pitchFamily="34" charset="0"/>
                <a:cs typeface="Times New Roman" panose="02020603050405020304" pitchFamily="18" charset="0"/>
              </a:rPr>
              <a:t>: évidemment Teddy Riner, judoka français le plus titré (11 titres de champion du monde, double champion olympique, Londres 2012 et Rio de Janeiro 2016, qui actera sa 5</a:t>
            </a:r>
            <a:r>
              <a:rPr lang="fr-FR" sz="3600" baseline="30000" dirty="0">
                <a:latin typeface="Calibri" panose="020F0502020204030204" pitchFamily="34" charset="0"/>
                <a:ea typeface="Calibri" panose="020F0502020204030204" pitchFamily="34" charset="0"/>
                <a:cs typeface="Times New Roman" panose="02020603050405020304" pitchFamily="18" charset="0"/>
              </a:rPr>
              <a:t>e</a:t>
            </a:r>
            <a:r>
              <a:rPr lang="fr-FR" sz="3600" dirty="0">
                <a:latin typeface="Calibri" panose="020F0502020204030204" pitchFamily="34" charset="0"/>
                <a:ea typeface="Calibri" panose="020F0502020204030204" pitchFamily="34" charset="0"/>
                <a:cs typeface="Times New Roman" panose="02020603050405020304" pitchFamily="18" charset="0"/>
              </a:rPr>
              <a:t> participation aux Jeux olympiques, à Paris 2024.</a:t>
            </a:r>
          </a:p>
          <a:p>
            <a:pPr>
              <a:lnSpc>
                <a:spcPct val="107000"/>
              </a:lnSpc>
              <a:spcAft>
                <a:spcPts val="800"/>
              </a:spcAft>
            </a:pPr>
            <a:r>
              <a:rPr lang="fr-FR" sz="3600" b="1" dirty="0">
                <a:solidFill>
                  <a:srgbClr val="FF0000"/>
                </a:solidFill>
                <a:latin typeface="Calibri" panose="020F0502020204030204" pitchFamily="34" charset="0"/>
                <a:ea typeface="Calibri" panose="020F0502020204030204" pitchFamily="34" charset="0"/>
                <a:cs typeface="Times New Roman" panose="02020603050405020304" pitchFamily="18" charset="0"/>
              </a:rPr>
              <a:t>Idolâtré</a:t>
            </a:r>
            <a:r>
              <a:rPr lang="fr-FR" sz="3600" b="1" dirty="0">
                <a:latin typeface="Calibri" panose="020F0502020204030204" pitchFamily="34" charset="0"/>
                <a:ea typeface="Calibri" panose="020F0502020204030204" pitchFamily="34" charset="0"/>
                <a:cs typeface="Times New Roman" panose="02020603050405020304" pitchFamily="18" charset="0"/>
              </a:rPr>
              <a:t> </a:t>
            </a:r>
            <a:r>
              <a:rPr lang="fr-FR" sz="3600" dirty="0">
                <a:latin typeface="Calibri" panose="020F0502020204030204" pitchFamily="34" charset="0"/>
                <a:ea typeface="Calibri" panose="020F0502020204030204" pitchFamily="34" charset="0"/>
                <a:cs typeface="Times New Roman" panose="02020603050405020304" pitchFamily="18" charset="0"/>
              </a:rPr>
              <a:t>: adoré comme une idole. « J’aime, que dis-je aimer ? j’idolâtre Junie » Racine, Britannicus, Acte II, scène 2.</a:t>
            </a:r>
            <a:endParaRPr lang="fr-FR" sz="3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899699479"/>
      </p:ext>
    </p:extLst>
  </p:cSld>
  <p:clrMapOvr>
    <a:masterClrMapping/>
  </p:clrMapOvr>
  <p:transition spd="slow">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a:spLocks noChangeArrowheads="1"/>
          </p:cNvSpPr>
          <p:nvPr/>
        </p:nvSpPr>
        <p:spPr bwMode="auto">
          <a:xfrm>
            <a:off x="9844" y="2702955"/>
            <a:ext cx="9144000" cy="861774"/>
          </a:xfrm>
          <a:prstGeom prst="rect">
            <a:avLst/>
          </a:prstGeom>
          <a:noFill/>
          <a:ln w="9525">
            <a:noFill/>
            <a:miter lim="800000"/>
            <a:headEnd/>
            <a:tailEnd/>
          </a:ln>
        </p:spPr>
        <p:txBody>
          <a:bodyPr>
            <a:spAutoFit/>
          </a:bodyPr>
          <a:lstStyle/>
          <a:p>
            <a:r>
              <a:rPr lang="fr-FR" sz="3200" dirty="0"/>
              <a:t> </a:t>
            </a:r>
            <a:br>
              <a:rPr lang="fr-FR" sz="3200" dirty="0"/>
            </a:br>
            <a:endParaRPr lang="fr-FR" dirty="0">
              <a:latin typeface="Calibri" pitchFamily="34" charset="0"/>
            </a:endParaRPr>
          </a:p>
        </p:txBody>
      </p:sp>
      <p:sp>
        <p:nvSpPr>
          <p:cNvPr id="15361" name="Rectangle 1"/>
          <p:cNvSpPr>
            <a:spLocks noChangeArrowheads="1"/>
          </p:cNvSpPr>
          <p:nvPr/>
        </p:nvSpPr>
        <p:spPr bwMode="auto">
          <a:xfrm>
            <a:off x="305780" y="609075"/>
            <a:ext cx="8532440" cy="584775"/>
          </a:xfrm>
          <a:prstGeom prst="rect">
            <a:avLst/>
          </a:prstGeom>
          <a:solidFill>
            <a:schemeClr val="accent6">
              <a:lumMod val="20000"/>
              <a:lumOff val="80000"/>
            </a:schemeClr>
          </a:solidFill>
          <a:ln w="9525">
            <a:noFill/>
            <a:miter lim="800000"/>
            <a:headEnd/>
            <a:tailEnd/>
          </a:ln>
          <a:effectLst/>
        </p:spPr>
        <p:txBody>
          <a:bodyPr wrap="square" anchor="ctr">
            <a:spAutoFit/>
          </a:bodyPr>
          <a:lstStyle/>
          <a:p>
            <a:r>
              <a:rPr lang="fr-FR" sz="3200" dirty="0">
                <a:solidFill>
                  <a:srgbClr val="FF0000"/>
                </a:solidFill>
              </a:rPr>
              <a:t>ne fût pas </a:t>
            </a:r>
            <a:r>
              <a:rPr lang="fr-FR" sz="3200" dirty="0"/>
              <a:t>éliminé d’un </a:t>
            </a:r>
            <a:r>
              <a:rPr lang="fr-FR" sz="3200" dirty="0">
                <a:solidFill>
                  <a:srgbClr val="FF0000"/>
                </a:solidFill>
              </a:rPr>
              <a:t>ippon </a:t>
            </a:r>
            <a:r>
              <a:rPr lang="fr-FR" sz="3200" dirty="0"/>
              <a:t>foudroyant, </a:t>
            </a:r>
            <a:endParaRPr lang="fr-FR" sz="11500" b="1" dirty="0"/>
          </a:p>
        </p:txBody>
      </p:sp>
      <p:sp>
        <p:nvSpPr>
          <p:cNvPr id="2" name="Rectangle 1">
            <a:extLst>
              <a:ext uri="{FF2B5EF4-FFF2-40B4-BE49-F238E27FC236}">
                <a16:creationId xmlns:a16="http://schemas.microsoft.com/office/drawing/2014/main" id="{9CB1CF44-846B-49DC-8FA8-B410DEF44DDD}"/>
              </a:ext>
            </a:extLst>
          </p:cNvPr>
          <p:cNvSpPr/>
          <p:nvPr/>
        </p:nvSpPr>
        <p:spPr>
          <a:xfrm>
            <a:off x="296900" y="1772816"/>
            <a:ext cx="8532440" cy="4832092"/>
          </a:xfrm>
          <a:prstGeom prst="rect">
            <a:avLst/>
          </a:prstGeom>
        </p:spPr>
        <p:txBody>
          <a:bodyPr wrap="square">
            <a:spAutoFit/>
          </a:bodyPr>
          <a:lstStyle/>
          <a:p>
            <a:r>
              <a:rPr lang="fr-FR" sz="2800" b="1" dirty="0">
                <a:solidFill>
                  <a:srgbClr val="FF0000"/>
                </a:solidFill>
              </a:rPr>
              <a:t>Ne fût pas, raflât, résonnât </a:t>
            </a:r>
            <a:r>
              <a:rPr lang="fr-FR" sz="2800" dirty="0"/>
              <a:t>: verbes à l’imparfait du subjonctif, la proposition principale comportant un verbe à l’indicatif imparfait exprimant le souhait (tous souhaitaient). Il en serait de même avec un verbe exprimant la volonté, comme exiger, vouloir, désirer.</a:t>
            </a:r>
          </a:p>
          <a:p>
            <a:r>
              <a:rPr lang="fr-FR" sz="2800" b="1" dirty="0">
                <a:solidFill>
                  <a:srgbClr val="FF0000"/>
                </a:solidFill>
              </a:rPr>
              <a:t>Ippon</a:t>
            </a:r>
            <a:r>
              <a:rPr lang="fr-FR" sz="2800" b="1" dirty="0"/>
              <a:t> </a:t>
            </a:r>
            <a:r>
              <a:rPr lang="fr-FR" sz="2800" dirty="0"/>
              <a:t>: nom masculin, en judo, action décisive obtenue soit en projetant son adversaire sur le dos avec force et vitesse, soit en lui appliquant une technique de contrôle au sol (immobilisation pendant 30 secondes), ou en provoquant son abandon par étranglement ou clé de bras.</a:t>
            </a:r>
          </a:p>
        </p:txBody>
      </p:sp>
    </p:spTree>
    <p:extLst>
      <p:ext uri="{BB962C8B-B14F-4D97-AF65-F5344CB8AC3E}">
        <p14:creationId xmlns:p14="http://schemas.microsoft.com/office/powerpoint/2010/main" val="1185576549"/>
      </p:ext>
    </p:extLst>
  </p:cSld>
  <p:clrMapOvr>
    <a:masterClrMapping/>
  </p:clrMapOvr>
  <p:transition spd="slow">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a:spLocks noChangeArrowheads="1"/>
          </p:cNvSpPr>
          <p:nvPr/>
        </p:nvSpPr>
        <p:spPr bwMode="auto">
          <a:xfrm>
            <a:off x="9844" y="2702955"/>
            <a:ext cx="9144000" cy="861774"/>
          </a:xfrm>
          <a:prstGeom prst="rect">
            <a:avLst/>
          </a:prstGeom>
          <a:noFill/>
          <a:ln w="9525">
            <a:noFill/>
            <a:miter lim="800000"/>
            <a:headEnd/>
            <a:tailEnd/>
          </a:ln>
        </p:spPr>
        <p:txBody>
          <a:bodyPr>
            <a:spAutoFit/>
          </a:bodyPr>
          <a:lstStyle/>
          <a:p>
            <a:r>
              <a:rPr lang="fr-FR" sz="3200" dirty="0"/>
              <a:t> </a:t>
            </a:r>
            <a:br>
              <a:rPr lang="fr-FR" sz="3200" dirty="0"/>
            </a:br>
            <a:endParaRPr lang="fr-FR" dirty="0">
              <a:latin typeface="Calibri" pitchFamily="34" charset="0"/>
            </a:endParaRPr>
          </a:p>
        </p:txBody>
      </p:sp>
      <p:sp>
        <p:nvSpPr>
          <p:cNvPr id="15361" name="Rectangle 1"/>
          <p:cNvSpPr>
            <a:spLocks noChangeArrowheads="1"/>
          </p:cNvSpPr>
          <p:nvPr/>
        </p:nvSpPr>
        <p:spPr bwMode="auto">
          <a:xfrm>
            <a:off x="274228" y="34171"/>
            <a:ext cx="8532440" cy="1077218"/>
          </a:xfrm>
          <a:prstGeom prst="rect">
            <a:avLst/>
          </a:prstGeom>
          <a:solidFill>
            <a:schemeClr val="accent6">
              <a:lumMod val="20000"/>
              <a:lumOff val="80000"/>
            </a:schemeClr>
          </a:solidFill>
          <a:ln w="9525">
            <a:noFill/>
            <a:miter lim="800000"/>
            <a:headEnd/>
            <a:tailEnd/>
          </a:ln>
          <a:effectLst/>
        </p:spPr>
        <p:txBody>
          <a:bodyPr wrap="square" anchor="ctr">
            <a:spAutoFit/>
          </a:bodyPr>
          <a:lstStyle/>
          <a:p>
            <a:r>
              <a:rPr lang="fr-FR" sz="3200" dirty="0"/>
              <a:t>que l’on raflât </a:t>
            </a:r>
            <a:r>
              <a:rPr lang="fr-FR" sz="3200" dirty="0">
                <a:solidFill>
                  <a:srgbClr val="FF0000"/>
                </a:solidFill>
              </a:rPr>
              <a:t>le plus de médailles possible</a:t>
            </a:r>
            <a:r>
              <a:rPr lang="fr-FR" sz="3200" dirty="0"/>
              <a:t>, et que </a:t>
            </a:r>
            <a:r>
              <a:rPr lang="fr-FR" sz="3200" dirty="0">
                <a:solidFill>
                  <a:srgbClr val="FF0000"/>
                </a:solidFill>
              </a:rPr>
              <a:t>l’hymne national </a:t>
            </a:r>
            <a:endParaRPr lang="fr-FR" sz="23900" b="1" dirty="0">
              <a:solidFill>
                <a:srgbClr val="FF0000"/>
              </a:solidFill>
            </a:endParaRPr>
          </a:p>
        </p:txBody>
      </p:sp>
      <p:sp>
        <p:nvSpPr>
          <p:cNvPr id="2" name="Rectangle 1">
            <a:extLst>
              <a:ext uri="{FF2B5EF4-FFF2-40B4-BE49-F238E27FC236}">
                <a16:creationId xmlns:a16="http://schemas.microsoft.com/office/drawing/2014/main" id="{9CB1CF44-846B-49DC-8FA8-B410DEF44DDD}"/>
              </a:ext>
            </a:extLst>
          </p:cNvPr>
          <p:cNvSpPr/>
          <p:nvPr/>
        </p:nvSpPr>
        <p:spPr>
          <a:xfrm>
            <a:off x="330436" y="1052736"/>
            <a:ext cx="8532440" cy="6001643"/>
          </a:xfrm>
          <a:prstGeom prst="rect">
            <a:avLst/>
          </a:prstGeom>
        </p:spPr>
        <p:txBody>
          <a:bodyPr wrap="square">
            <a:spAutoFit/>
          </a:bodyPr>
          <a:lstStyle/>
          <a:p>
            <a:r>
              <a:rPr lang="fr-FR" sz="3200" b="1" dirty="0">
                <a:solidFill>
                  <a:srgbClr val="FF0000"/>
                </a:solidFill>
              </a:rPr>
              <a:t>Le plus de médailles possible</a:t>
            </a:r>
            <a:r>
              <a:rPr lang="fr-FR" sz="3200" dirty="0">
                <a:solidFill>
                  <a:srgbClr val="FF0000"/>
                </a:solidFill>
              </a:rPr>
              <a:t> </a:t>
            </a:r>
            <a:r>
              <a:rPr lang="fr-FR" sz="3200" dirty="0"/>
              <a:t>: possible sans s avec le plus, et le moins (le plus de médailles qu’il soit possible de rafler). Possibles avec s quand il s’accorde avec un nom </a:t>
            </a:r>
            <a:r>
              <a:rPr lang="fr-FR" sz="2800" dirty="0"/>
              <a:t>(faire tous les efforts possibles dans le meilleur des mondes possibles)</a:t>
            </a:r>
          </a:p>
          <a:p>
            <a:r>
              <a:rPr lang="fr-FR" sz="3200" b="1" dirty="0">
                <a:solidFill>
                  <a:srgbClr val="FF0000"/>
                </a:solidFill>
              </a:rPr>
              <a:t>Hymne national</a:t>
            </a:r>
            <a:r>
              <a:rPr lang="fr-FR" sz="3200" dirty="0">
                <a:solidFill>
                  <a:srgbClr val="FF0000"/>
                </a:solidFill>
              </a:rPr>
              <a:t> </a:t>
            </a:r>
            <a:r>
              <a:rPr lang="fr-FR" sz="3200" dirty="0"/>
              <a:t>: au masculin, chant patriotique adopté par chaque pays pour être exécuté lors des cérémonies de la vie publique</a:t>
            </a:r>
            <a:r>
              <a:rPr lang="fr-FR" sz="2800" dirty="0"/>
              <a:t>. Au féminin (</a:t>
            </a:r>
            <a:r>
              <a:rPr lang="fr-FR" sz="2800" b="1" dirty="0"/>
              <a:t>une hymne</a:t>
            </a:r>
            <a:r>
              <a:rPr lang="fr-FR" sz="2800" dirty="0"/>
              <a:t>), est un chant de l’office dans la liturgie chrétienne (toutes les hymnes de l’office…).</a:t>
            </a:r>
            <a:endParaRPr lang="fr-FR" sz="3200" dirty="0"/>
          </a:p>
        </p:txBody>
      </p:sp>
    </p:spTree>
    <p:extLst>
      <p:ext uri="{BB962C8B-B14F-4D97-AF65-F5344CB8AC3E}">
        <p14:creationId xmlns:p14="http://schemas.microsoft.com/office/powerpoint/2010/main" val="3494095026"/>
      </p:ext>
    </p:extLst>
  </p:cSld>
  <p:clrMapOvr>
    <a:masterClrMapping/>
  </p:clrMapOvr>
  <p:transition spd="slow">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a:spLocks noChangeArrowheads="1"/>
          </p:cNvSpPr>
          <p:nvPr/>
        </p:nvSpPr>
        <p:spPr bwMode="auto">
          <a:xfrm>
            <a:off x="9844" y="2702955"/>
            <a:ext cx="9144000" cy="861774"/>
          </a:xfrm>
          <a:prstGeom prst="rect">
            <a:avLst/>
          </a:prstGeom>
          <a:noFill/>
          <a:ln w="9525">
            <a:noFill/>
            <a:miter lim="800000"/>
            <a:headEnd/>
            <a:tailEnd/>
          </a:ln>
        </p:spPr>
        <p:txBody>
          <a:bodyPr>
            <a:spAutoFit/>
          </a:bodyPr>
          <a:lstStyle/>
          <a:p>
            <a:r>
              <a:rPr lang="fr-FR" sz="3200" dirty="0"/>
              <a:t> </a:t>
            </a:r>
            <a:br>
              <a:rPr lang="fr-FR" sz="3200" dirty="0"/>
            </a:br>
            <a:endParaRPr lang="fr-FR" dirty="0">
              <a:latin typeface="Calibri" pitchFamily="34" charset="0"/>
            </a:endParaRPr>
          </a:p>
        </p:txBody>
      </p:sp>
      <p:sp>
        <p:nvSpPr>
          <p:cNvPr id="15361" name="Rectangle 1"/>
          <p:cNvSpPr>
            <a:spLocks noChangeArrowheads="1"/>
          </p:cNvSpPr>
          <p:nvPr/>
        </p:nvSpPr>
        <p:spPr bwMode="auto">
          <a:xfrm>
            <a:off x="305780" y="428078"/>
            <a:ext cx="8532440" cy="1077218"/>
          </a:xfrm>
          <a:prstGeom prst="rect">
            <a:avLst/>
          </a:prstGeom>
          <a:solidFill>
            <a:schemeClr val="accent6">
              <a:lumMod val="20000"/>
              <a:lumOff val="80000"/>
            </a:schemeClr>
          </a:solidFill>
          <a:ln w="9525">
            <a:noFill/>
            <a:miter lim="800000"/>
            <a:headEnd/>
            <a:tailEnd/>
          </a:ln>
          <a:effectLst/>
        </p:spPr>
        <p:txBody>
          <a:bodyPr wrap="square" anchor="ctr">
            <a:spAutoFit/>
          </a:bodyPr>
          <a:lstStyle/>
          <a:p>
            <a:r>
              <a:rPr lang="fr-FR" sz="3200" dirty="0"/>
              <a:t>résonnât </a:t>
            </a:r>
            <a:r>
              <a:rPr lang="fr-FR" sz="3200" dirty="0">
                <a:solidFill>
                  <a:srgbClr val="FF0000"/>
                </a:solidFill>
              </a:rPr>
              <a:t>hic et nunc </a:t>
            </a:r>
            <a:r>
              <a:rPr lang="fr-FR" sz="3200" dirty="0"/>
              <a:t>parmi les </a:t>
            </a:r>
            <a:r>
              <a:rPr lang="fr-FR" sz="3200" dirty="0">
                <a:solidFill>
                  <a:srgbClr val="FF0000"/>
                </a:solidFill>
              </a:rPr>
              <a:t>drapeaux  bleu, blanc, rouge</a:t>
            </a:r>
            <a:r>
              <a:rPr lang="fr-FR" sz="3200" dirty="0"/>
              <a:t>, du </a:t>
            </a:r>
            <a:r>
              <a:rPr lang="fr-FR" sz="3200" dirty="0">
                <a:solidFill>
                  <a:srgbClr val="FF0000"/>
                </a:solidFill>
              </a:rPr>
              <a:t>pays hôte</a:t>
            </a:r>
            <a:endParaRPr lang="fr-FR" sz="4800" dirty="0">
              <a:solidFill>
                <a:srgbClr val="FF0000"/>
              </a:solidFill>
            </a:endParaRPr>
          </a:p>
        </p:txBody>
      </p:sp>
      <p:sp>
        <p:nvSpPr>
          <p:cNvPr id="2" name="Rectangle 1">
            <a:extLst>
              <a:ext uri="{FF2B5EF4-FFF2-40B4-BE49-F238E27FC236}">
                <a16:creationId xmlns:a16="http://schemas.microsoft.com/office/drawing/2014/main" id="{9CB1CF44-846B-49DC-8FA8-B410DEF44DDD}"/>
              </a:ext>
            </a:extLst>
          </p:cNvPr>
          <p:cNvSpPr/>
          <p:nvPr/>
        </p:nvSpPr>
        <p:spPr>
          <a:xfrm>
            <a:off x="179512" y="1505296"/>
            <a:ext cx="8532440" cy="5262979"/>
          </a:xfrm>
          <a:prstGeom prst="rect">
            <a:avLst/>
          </a:prstGeom>
        </p:spPr>
        <p:txBody>
          <a:bodyPr wrap="square">
            <a:spAutoFit/>
          </a:bodyPr>
          <a:lstStyle/>
          <a:p>
            <a:r>
              <a:rPr lang="fr-FR" sz="2800" b="1" dirty="0">
                <a:solidFill>
                  <a:srgbClr val="FF0000"/>
                </a:solidFill>
              </a:rPr>
              <a:t>Hic et nunc</a:t>
            </a:r>
            <a:r>
              <a:rPr lang="fr-FR" sz="2800" dirty="0">
                <a:solidFill>
                  <a:srgbClr val="FF0000"/>
                </a:solidFill>
              </a:rPr>
              <a:t> </a:t>
            </a:r>
            <a:r>
              <a:rPr lang="fr-FR" sz="2800" dirty="0"/>
              <a:t>: locution adverbiale (mots latins « ici et maintenant ». En ce lieu même et sans délai.</a:t>
            </a:r>
          </a:p>
          <a:p>
            <a:r>
              <a:rPr lang="fr-FR" sz="2800" b="1" dirty="0">
                <a:solidFill>
                  <a:srgbClr val="FF0000"/>
                </a:solidFill>
              </a:rPr>
              <a:t>Les drapeaux bleu, blanc, rouge</a:t>
            </a:r>
            <a:r>
              <a:rPr lang="fr-FR" sz="2800" dirty="0">
                <a:solidFill>
                  <a:srgbClr val="FF0000"/>
                </a:solidFill>
              </a:rPr>
              <a:t> </a:t>
            </a:r>
            <a:r>
              <a:rPr lang="fr-FR" sz="2800" dirty="0"/>
              <a:t>: autre application de la règle de l’accord des adjectifs de couleur : </a:t>
            </a:r>
            <a:r>
              <a:rPr lang="fr-FR" sz="2800" b="1" dirty="0"/>
              <a:t>sont invariables</a:t>
            </a:r>
            <a:r>
              <a:rPr lang="fr-FR" sz="2800" dirty="0"/>
              <a:t> </a:t>
            </a:r>
            <a:r>
              <a:rPr lang="fr-FR" sz="2800" b="1" dirty="0"/>
              <a:t>en genre et en nombre les adjectifs simples, mais associés pour décrire un même</a:t>
            </a:r>
            <a:r>
              <a:rPr lang="fr-FR" sz="2800" dirty="0"/>
              <a:t> </a:t>
            </a:r>
            <a:r>
              <a:rPr lang="fr-FR" sz="2800" b="1" dirty="0"/>
              <a:t>objet</a:t>
            </a:r>
            <a:r>
              <a:rPr lang="fr-FR" sz="2800" dirty="0"/>
              <a:t>. Il s’agit ici du drapeau français tricolore. Si l’accord est fait, cela signifie que plusieurs objets sont désignés : des drapeaux bleus, blancs, rouges, signifie qu’ils sont chacun d’une seule couleur. </a:t>
            </a:r>
          </a:p>
          <a:p>
            <a:r>
              <a:rPr lang="fr-FR" sz="2800" b="1" dirty="0">
                <a:solidFill>
                  <a:srgbClr val="FF0000"/>
                </a:solidFill>
              </a:rPr>
              <a:t>Pays hôte</a:t>
            </a:r>
            <a:r>
              <a:rPr lang="fr-FR" sz="2800" dirty="0">
                <a:solidFill>
                  <a:srgbClr val="FF0000"/>
                </a:solidFill>
              </a:rPr>
              <a:t> </a:t>
            </a:r>
            <a:r>
              <a:rPr lang="fr-FR" sz="2800" dirty="0"/>
              <a:t>: qui accueille, qui donne l’hospitalité</a:t>
            </a:r>
            <a:r>
              <a:rPr lang="fr-FR" sz="1600" dirty="0"/>
              <a:t>.</a:t>
            </a:r>
          </a:p>
        </p:txBody>
      </p:sp>
    </p:spTree>
    <p:extLst>
      <p:ext uri="{BB962C8B-B14F-4D97-AF65-F5344CB8AC3E}">
        <p14:creationId xmlns:p14="http://schemas.microsoft.com/office/powerpoint/2010/main" val="1715330224"/>
      </p:ext>
    </p:extLst>
  </p:cSld>
  <p:clrMapOvr>
    <a:masterClrMapping/>
  </p:clrMapOvr>
  <p:transition spd="slow">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a:spLocks noChangeArrowheads="1"/>
          </p:cNvSpPr>
          <p:nvPr/>
        </p:nvSpPr>
        <p:spPr bwMode="auto">
          <a:xfrm>
            <a:off x="9844" y="2702955"/>
            <a:ext cx="9144000" cy="861774"/>
          </a:xfrm>
          <a:prstGeom prst="rect">
            <a:avLst/>
          </a:prstGeom>
          <a:noFill/>
          <a:ln w="9525">
            <a:noFill/>
            <a:miter lim="800000"/>
            <a:headEnd/>
            <a:tailEnd/>
          </a:ln>
        </p:spPr>
        <p:txBody>
          <a:bodyPr>
            <a:spAutoFit/>
          </a:bodyPr>
          <a:lstStyle/>
          <a:p>
            <a:r>
              <a:rPr lang="fr-FR" sz="3200" dirty="0"/>
              <a:t> </a:t>
            </a:r>
            <a:br>
              <a:rPr lang="fr-FR" sz="3200" dirty="0"/>
            </a:br>
            <a:endParaRPr lang="fr-FR" dirty="0">
              <a:latin typeface="Calibri" pitchFamily="34" charset="0"/>
            </a:endParaRPr>
          </a:p>
        </p:txBody>
      </p:sp>
      <p:sp>
        <p:nvSpPr>
          <p:cNvPr id="15361" name="Rectangle 1"/>
          <p:cNvSpPr>
            <a:spLocks noChangeArrowheads="1"/>
          </p:cNvSpPr>
          <p:nvPr/>
        </p:nvSpPr>
        <p:spPr bwMode="auto">
          <a:xfrm>
            <a:off x="179512" y="353639"/>
            <a:ext cx="8532440" cy="1077218"/>
          </a:xfrm>
          <a:prstGeom prst="rect">
            <a:avLst/>
          </a:prstGeom>
          <a:solidFill>
            <a:schemeClr val="accent6">
              <a:lumMod val="20000"/>
              <a:lumOff val="80000"/>
            </a:schemeClr>
          </a:solidFill>
          <a:ln w="9525">
            <a:noFill/>
            <a:miter lim="800000"/>
            <a:headEnd/>
            <a:tailEnd/>
          </a:ln>
          <a:effectLst/>
        </p:spPr>
        <p:txBody>
          <a:bodyPr wrap="square" anchor="ctr">
            <a:spAutoFit/>
          </a:bodyPr>
          <a:lstStyle/>
          <a:p>
            <a:r>
              <a:rPr lang="fr-FR" sz="3200" dirty="0">
                <a:solidFill>
                  <a:srgbClr val="FF0000"/>
                </a:solidFill>
              </a:rPr>
              <a:t>Finalement</a:t>
            </a:r>
            <a:r>
              <a:rPr lang="fr-FR" sz="3200" dirty="0"/>
              <a:t>, les festivités se déroulèrent </a:t>
            </a:r>
            <a:r>
              <a:rPr lang="fr-FR" sz="3200" dirty="0">
                <a:solidFill>
                  <a:srgbClr val="FF0000"/>
                </a:solidFill>
              </a:rPr>
              <a:t>sans encombre</a:t>
            </a:r>
            <a:endParaRPr lang="fr-FR" sz="7200" dirty="0">
              <a:solidFill>
                <a:srgbClr val="FF0000"/>
              </a:solidFill>
            </a:endParaRPr>
          </a:p>
        </p:txBody>
      </p:sp>
      <p:sp>
        <p:nvSpPr>
          <p:cNvPr id="2" name="Rectangle 1">
            <a:extLst>
              <a:ext uri="{FF2B5EF4-FFF2-40B4-BE49-F238E27FC236}">
                <a16:creationId xmlns:a16="http://schemas.microsoft.com/office/drawing/2014/main" id="{9CB1CF44-846B-49DC-8FA8-B410DEF44DDD}"/>
              </a:ext>
            </a:extLst>
          </p:cNvPr>
          <p:cNvSpPr/>
          <p:nvPr/>
        </p:nvSpPr>
        <p:spPr>
          <a:xfrm>
            <a:off x="147584" y="1430857"/>
            <a:ext cx="8532440" cy="5509200"/>
          </a:xfrm>
          <a:prstGeom prst="rect">
            <a:avLst/>
          </a:prstGeom>
        </p:spPr>
        <p:txBody>
          <a:bodyPr wrap="square">
            <a:spAutoFit/>
          </a:bodyPr>
          <a:lstStyle/>
          <a:p>
            <a:r>
              <a:rPr lang="fr-FR" sz="3200" b="1" dirty="0">
                <a:solidFill>
                  <a:srgbClr val="FF0000"/>
                </a:solidFill>
              </a:rPr>
              <a:t>Finalement</a:t>
            </a:r>
            <a:r>
              <a:rPr lang="fr-FR" sz="3200" dirty="0"/>
              <a:t> : à la fin, enfin, pour finir, en dernier ressort, en définitive, </a:t>
            </a:r>
            <a:r>
              <a:rPr lang="fr-FR" sz="3200" b="1" dirty="0"/>
              <a:t>en fin de compte</a:t>
            </a:r>
            <a:r>
              <a:rPr lang="fr-FR" sz="3200" dirty="0"/>
              <a:t>, en dernière analyse…est à préférer à l’expression </a:t>
            </a:r>
            <a:r>
              <a:rPr lang="fr-FR" sz="3200" b="1" i="1" dirty="0"/>
              <a:t>Au final </a:t>
            </a:r>
            <a:r>
              <a:rPr lang="fr-FR" sz="3200" dirty="0"/>
              <a:t>qui est grammaticalement fautive selon l’Académie française, car on fait de l’adjectif final un substantif dans cette construction. Le Petit Robert a néanmoins admis cette expression.</a:t>
            </a:r>
          </a:p>
          <a:p>
            <a:r>
              <a:rPr lang="fr-FR" sz="3200" b="1" dirty="0">
                <a:solidFill>
                  <a:srgbClr val="FF0000"/>
                </a:solidFill>
              </a:rPr>
              <a:t>Sans encombre</a:t>
            </a:r>
            <a:r>
              <a:rPr lang="fr-FR" sz="3200" dirty="0">
                <a:solidFill>
                  <a:srgbClr val="FF0000"/>
                </a:solidFill>
              </a:rPr>
              <a:t> </a:t>
            </a:r>
            <a:r>
              <a:rPr lang="fr-FR" sz="3200" dirty="0"/>
              <a:t>: locution adverbiale, toujours au singulier, sans accident, sans difficulté.</a:t>
            </a:r>
          </a:p>
        </p:txBody>
      </p:sp>
    </p:spTree>
    <p:extLst>
      <p:ext uri="{BB962C8B-B14F-4D97-AF65-F5344CB8AC3E}">
        <p14:creationId xmlns:p14="http://schemas.microsoft.com/office/powerpoint/2010/main" val="2430801976"/>
      </p:ext>
    </p:extLst>
  </p:cSld>
  <p:clrMapOvr>
    <a:masterClrMapping/>
  </p:clrMapOvr>
  <p:transition spd="slow">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a:spLocks noChangeArrowheads="1"/>
          </p:cNvSpPr>
          <p:nvPr/>
        </p:nvSpPr>
        <p:spPr bwMode="auto">
          <a:xfrm>
            <a:off x="9844" y="2702955"/>
            <a:ext cx="9144000" cy="861774"/>
          </a:xfrm>
          <a:prstGeom prst="rect">
            <a:avLst/>
          </a:prstGeom>
          <a:noFill/>
          <a:ln w="9525">
            <a:noFill/>
            <a:miter lim="800000"/>
            <a:headEnd/>
            <a:tailEnd/>
          </a:ln>
        </p:spPr>
        <p:txBody>
          <a:bodyPr>
            <a:spAutoFit/>
          </a:bodyPr>
          <a:lstStyle/>
          <a:p>
            <a:r>
              <a:rPr lang="fr-FR" sz="3200" dirty="0"/>
              <a:t> </a:t>
            </a:r>
            <a:br>
              <a:rPr lang="fr-FR" sz="3200" dirty="0"/>
            </a:br>
            <a:endParaRPr lang="fr-FR" dirty="0">
              <a:latin typeface="Calibri" pitchFamily="34" charset="0"/>
            </a:endParaRPr>
          </a:p>
        </p:txBody>
      </p:sp>
      <p:sp>
        <p:nvSpPr>
          <p:cNvPr id="15361" name="Rectangle 1"/>
          <p:cNvSpPr>
            <a:spLocks noChangeArrowheads="1"/>
          </p:cNvSpPr>
          <p:nvPr/>
        </p:nvSpPr>
        <p:spPr bwMode="auto">
          <a:xfrm>
            <a:off x="305780" y="612745"/>
            <a:ext cx="8532440" cy="707886"/>
          </a:xfrm>
          <a:prstGeom prst="rect">
            <a:avLst/>
          </a:prstGeom>
          <a:solidFill>
            <a:schemeClr val="accent6">
              <a:lumMod val="20000"/>
              <a:lumOff val="80000"/>
            </a:schemeClr>
          </a:solidFill>
          <a:ln w="9525">
            <a:noFill/>
            <a:miter lim="800000"/>
            <a:headEnd/>
            <a:tailEnd/>
          </a:ln>
          <a:effectLst/>
        </p:spPr>
        <p:txBody>
          <a:bodyPr wrap="square" anchor="ctr">
            <a:spAutoFit/>
          </a:bodyPr>
          <a:lstStyle/>
          <a:p>
            <a:r>
              <a:rPr lang="fr-FR" sz="4000" dirty="0"/>
              <a:t>Notre </a:t>
            </a:r>
            <a:r>
              <a:rPr lang="fr-FR" sz="4000" dirty="0">
                <a:solidFill>
                  <a:srgbClr val="FF0000"/>
                </a:solidFill>
              </a:rPr>
              <a:t>maire parisienne</a:t>
            </a:r>
            <a:endParaRPr lang="fr-FR" sz="8800" dirty="0">
              <a:solidFill>
                <a:srgbClr val="FF0000"/>
              </a:solidFill>
            </a:endParaRPr>
          </a:p>
        </p:txBody>
      </p:sp>
      <p:sp>
        <p:nvSpPr>
          <p:cNvPr id="2" name="Rectangle 1">
            <a:extLst>
              <a:ext uri="{FF2B5EF4-FFF2-40B4-BE49-F238E27FC236}">
                <a16:creationId xmlns:a16="http://schemas.microsoft.com/office/drawing/2014/main" id="{9CB1CF44-846B-49DC-8FA8-B410DEF44DDD}"/>
              </a:ext>
            </a:extLst>
          </p:cNvPr>
          <p:cNvSpPr/>
          <p:nvPr/>
        </p:nvSpPr>
        <p:spPr>
          <a:xfrm>
            <a:off x="305780" y="1916832"/>
            <a:ext cx="8532440" cy="4031873"/>
          </a:xfrm>
          <a:prstGeom prst="rect">
            <a:avLst/>
          </a:prstGeom>
        </p:spPr>
        <p:txBody>
          <a:bodyPr wrap="square">
            <a:spAutoFit/>
          </a:bodyPr>
          <a:lstStyle/>
          <a:p>
            <a:r>
              <a:rPr lang="fr-FR" sz="3200" b="1" dirty="0">
                <a:solidFill>
                  <a:srgbClr val="FF0000"/>
                </a:solidFill>
              </a:rPr>
              <a:t>Maire</a:t>
            </a:r>
            <a:r>
              <a:rPr lang="fr-FR" sz="3200" dirty="0">
                <a:solidFill>
                  <a:srgbClr val="FF0000"/>
                </a:solidFill>
              </a:rPr>
              <a:t> </a:t>
            </a:r>
            <a:r>
              <a:rPr lang="fr-FR" sz="3200" dirty="0"/>
              <a:t>: nom commun épicène. Dans l’expression soignée, il convient d’éviter d’employer dans ce sens </a:t>
            </a:r>
            <a:r>
              <a:rPr lang="fr-FR" sz="3200" i="1" dirty="0"/>
              <a:t>mairesse, </a:t>
            </a:r>
            <a:r>
              <a:rPr lang="fr-FR" sz="3200" dirty="0"/>
              <a:t>qui est familier et qui désigne soit la femme d’un maire, soit une femme exerçant les fonctions de maire.</a:t>
            </a:r>
          </a:p>
          <a:p>
            <a:r>
              <a:rPr lang="fr-FR" sz="3200" b="1" dirty="0">
                <a:solidFill>
                  <a:srgbClr val="FF0000"/>
                </a:solidFill>
              </a:rPr>
              <a:t>parisienne</a:t>
            </a:r>
            <a:r>
              <a:rPr lang="fr-FR" sz="3200" dirty="0"/>
              <a:t> : ici adjectif, donc sans majuscule. Relatif à Paris, à ses habitants et à sa région.</a:t>
            </a:r>
          </a:p>
        </p:txBody>
      </p:sp>
    </p:spTree>
    <p:extLst>
      <p:ext uri="{BB962C8B-B14F-4D97-AF65-F5344CB8AC3E}">
        <p14:creationId xmlns:p14="http://schemas.microsoft.com/office/powerpoint/2010/main" val="2477502334"/>
      </p:ext>
    </p:extLst>
  </p:cSld>
  <p:clrMapOvr>
    <a:masterClrMapping/>
  </p:clrMapOvr>
  <p:transition spd="slow">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a:spLocks noChangeArrowheads="1"/>
          </p:cNvSpPr>
          <p:nvPr/>
        </p:nvSpPr>
        <p:spPr bwMode="auto">
          <a:xfrm>
            <a:off x="9844" y="2702955"/>
            <a:ext cx="9144000" cy="861774"/>
          </a:xfrm>
          <a:prstGeom prst="rect">
            <a:avLst/>
          </a:prstGeom>
          <a:noFill/>
          <a:ln w="9525">
            <a:noFill/>
            <a:miter lim="800000"/>
            <a:headEnd/>
            <a:tailEnd/>
          </a:ln>
        </p:spPr>
        <p:txBody>
          <a:bodyPr>
            <a:spAutoFit/>
          </a:bodyPr>
          <a:lstStyle/>
          <a:p>
            <a:r>
              <a:rPr lang="fr-FR" sz="3200" dirty="0"/>
              <a:t> </a:t>
            </a:r>
            <a:br>
              <a:rPr lang="fr-FR" sz="3200" dirty="0"/>
            </a:br>
            <a:endParaRPr lang="fr-FR" dirty="0">
              <a:latin typeface="Calibri" pitchFamily="34" charset="0"/>
            </a:endParaRPr>
          </a:p>
        </p:txBody>
      </p:sp>
      <p:sp>
        <p:nvSpPr>
          <p:cNvPr id="15361" name="Rectangle 1"/>
          <p:cNvSpPr>
            <a:spLocks noChangeArrowheads="1"/>
          </p:cNvSpPr>
          <p:nvPr/>
        </p:nvSpPr>
        <p:spPr bwMode="auto">
          <a:xfrm>
            <a:off x="315624" y="319029"/>
            <a:ext cx="8532440" cy="1477328"/>
          </a:xfrm>
          <a:prstGeom prst="rect">
            <a:avLst/>
          </a:prstGeom>
          <a:solidFill>
            <a:schemeClr val="accent6">
              <a:lumMod val="20000"/>
              <a:lumOff val="80000"/>
            </a:schemeClr>
          </a:solidFill>
          <a:ln w="9525">
            <a:noFill/>
            <a:miter lim="800000"/>
            <a:headEnd/>
            <a:tailEnd/>
          </a:ln>
          <a:effectLst/>
        </p:spPr>
        <p:txBody>
          <a:bodyPr wrap="square" anchor="ctr">
            <a:spAutoFit/>
          </a:bodyPr>
          <a:lstStyle/>
          <a:p>
            <a:r>
              <a:rPr lang="fr-FR" sz="3600" dirty="0"/>
              <a:t> </a:t>
            </a:r>
            <a:r>
              <a:rPr lang="fr-FR" dirty="0"/>
              <a:t> </a:t>
            </a:r>
            <a:r>
              <a:rPr lang="fr-FR" sz="3200" dirty="0">
                <a:solidFill>
                  <a:srgbClr val="FF0000"/>
                </a:solidFill>
              </a:rPr>
              <a:t>tout ébaudie </a:t>
            </a:r>
            <a:r>
              <a:rPr lang="fr-FR" sz="3200" dirty="0"/>
              <a:t>et le </a:t>
            </a:r>
            <a:r>
              <a:rPr lang="fr-FR" sz="3200" dirty="0">
                <a:solidFill>
                  <a:srgbClr val="FF0000"/>
                </a:solidFill>
              </a:rPr>
              <a:t>fringant</a:t>
            </a:r>
            <a:r>
              <a:rPr lang="fr-FR" sz="3200" dirty="0"/>
              <a:t> président (Président) applaudirent à tout rompre</a:t>
            </a:r>
            <a:r>
              <a:rPr lang="fr-FR" dirty="0"/>
              <a:t>.</a:t>
            </a:r>
            <a:endParaRPr lang="fr-FR" sz="5400" b="1" dirty="0">
              <a:solidFill>
                <a:srgbClr val="FF0000"/>
              </a:solidFill>
            </a:endParaRPr>
          </a:p>
        </p:txBody>
      </p:sp>
      <p:sp>
        <p:nvSpPr>
          <p:cNvPr id="2" name="Rectangle 1">
            <a:extLst>
              <a:ext uri="{FF2B5EF4-FFF2-40B4-BE49-F238E27FC236}">
                <a16:creationId xmlns:a16="http://schemas.microsoft.com/office/drawing/2014/main" id="{9CB1CF44-846B-49DC-8FA8-B410DEF44DDD}"/>
              </a:ext>
            </a:extLst>
          </p:cNvPr>
          <p:cNvSpPr/>
          <p:nvPr/>
        </p:nvSpPr>
        <p:spPr>
          <a:xfrm>
            <a:off x="328419" y="2204864"/>
            <a:ext cx="8532440" cy="3970318"/>
          </a:xfrm>
          <a:prstGeom prst="rect">
            <a:avLst/>
          </a:prstGeom>
        </p:spPr>
        <p:txBody>
          <a:bodyPr wrap="square">
            <a:spAutoFit/>
          </a:bodyPr>
          <a:lstStyle/>
          <a:p>
            <a:r>
              <a:rPr lang="fr-FR" sz="3600" b="1" dirty="0">
                <a:solidFill>
                  <a:srgbClr val="FF0000"/>
                </a:solidFill>
              </a:rPr>
              <a:t>Tout ébaudie</a:t>
            </a:r>
            <a:r>
              <a:rPr lang="fr-FR" sz="3600" dirty="0">
                <a:solidFill>
                  <a:srgbClr val="FF0000"/>
                </a:solidFill>
              </a:rPr>
              <a:t> </a:t>
            </a:r>
            <a:r>
              <a:rPr lang="fr-FR" sz="3600" dirty="0"/>
              <a:t>: quand l’adverbe </a:t>
            </a:r>
            <a:r>
              <a:rPr lang="fr-FR" sz="3600" i="1" dirty="0"/>
              <a:t>tout </a:t>
            </a:r>
            <a:r>
              <a:rPr lang="fr-FR" sz="3600" dirty="0"/>
              <a:t>peut être remplacé par </a:t>
            </a:r>
            <a:r>
              <a:rPr lang="fr-FR" sz="3600" i="1" dirty="0"/>
              <a:t>entièrement ou complètement, </a:t>
            </a:r>
            <a:r>
              <a:rPr lang="fr-FR" sz="3600" dirty="0"/>
              <a:t>il est invariable devant un adjectif féminin commençant par une voyelle (elle est tout énervée). </a:t>
            </a:r>
            <a:r>
              <a:rPr lang="fr-FR" sz="3600" b="1" dirty="0"/>
              <a:t>Être ébaudi</a:t>
            </a:r>
            <a:r>
              <a:rPr lang="fr-FR" sz="3600" dirty="0"/>
              <a:t>  : se réjouir, se divertir, s’égayer. </a:t>
            </a:r>
          </a:p>
          <a:p>
            <a:r>
              <a:rPr lang="fr-FR" sz="3600" b="1" dirty="0">
                <a:solidFill>
                  <a:srgbClr val="FF0000"/>
                </a:solidFill>
              </a:rPr>
              <a:t>Fringant</a:t>
            </a:r>
            <a:r>
              <a:rPr lang="fr-FR" sz="3600" dirty="0"/>
              <a:t> : pimpant, sémillant, guilleret…</a:t>
            </a:r>
          </a:p>
        </p:txBody>
      </p:sp>
    </p:spTree>
    <p:extLst>
      <p:ext uri="{BB962C8B-B14F-4D97-AF65-F5344CB8AC3E}">
        <p14:creationId xmlns:p14="http://schemas.microsoft.com/office/powerpoint/2010/main" val="2376248499"/>
      </p:ext>
    </p:extLst>
  </p:cSld>
  <p:clrMapOvr>
    <a:masterClrMapping/>
  </p:clrMapOvr>
  <p:transition spd="slow">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a:spLocks noChangeArrowheads="1"/>
          </p:cNvSpPr>
          <p:nvPr/>
        </p:nvSpPr>
        <p:spPr bwMode="auto">
          <a:xfrm>
            <a:off x="9844" y="2702955"/>
            <a:ext cx="9144000" cy="861774"/>
          </a:xfrm>
          <a:prstGeom prst="rect">
            <a:avLst/>
          </a:prstGeom>
          <a:noFill/>
          <a:ln w="9525">
            <a:noFill/>
            <a:miter lim="800000"/>
            <a:headEnd/>
            <a:tailEnd/>
          </a:ln>
        </p:spPr>
        <p:txBody>
          <a:bodyPr>
            <a:spAutoFit/>
          </a:bodyPr>
          <a:lstStyle/>
          <a:p>
            <a:r>
              <a:rPr lang="fr-FR" sz="3200" dirty="0"/>
              <a:t> </a:t>
            </a:r>
            <a:br>
              <a:rPr lang="fr-FR" sz="3200" dirty="0"/>
            </a:br>
            <a:endParaRPr lang="fr-FR" dirty="0">
              <a:latin typeface="Calibri" pitchFamily="34" charset="0"/>
            </a:endParaRPr>
          </a:p>
        </p:txBody>
      </p:sp>
      <p:sp>
        <p:nvSpPr>
          <p:cNvPr id="15361" name="Rectangle 1"/>
          <p:cNvSpPr>
            <a:spLocks noChangeArrowheads="1"/>
          </p:cNvSpPr>
          <p:nvPr/>
        </p:nvSpPr>
        <p:spPr bwMode="auto">
          <a:xfrm>
            <a:off x="305780" y="107417"/>
            <a:ext cx="8532440" cy="1200329"/>
          </a:xfrm>
          <a:prstGeom prst="rect">
            <a:avLst/>
          </a:prstGeom>
          <a:solidFill>
            <a:schemeClr val="accent6">
              <a:lumMod val="20000"/>
              <a:lumOff val="80000"/>
            </a:schemeClr>
          </a:solidFill>
          <a:ln w="9525">
            <a:noFill/>
            <a:miter lim="800000"/>
            <a:headEnd/>
            <a:tailEnd/>
          </a:ln>
          <a:effectLst/>
        </p:spPr>
        <p:txBody>
          <a:bodyPr wrap="square" anchor="ctr">
            <a:spAutoFit/>
          </a:bodyPr>
          <a:lstStyle/>
          <a:p>
            <a:r>
              <a:rPr lang="fr-FR" sz="3600" dirty="0"/>
              <a:t>le fringant </a:t>
            </a:r>
            <a:r>
              <a:rPr lang="fr-FR" sz="3600" dirty="0">
                <a:solidFill>
                  <a:srgbClr val="FF0000"/>
                </a:solidFill>
              </a:rPr>
              <a:t>président</a:t>
            </a:r>
            <a:r>
              <a:rPr lang="fr-FR" sz="3600" dirty="0"/>
              <a:t> (Président) applaudirent à tout rompre</a:t>
            </a:r>
            <a:endParaRPr lang="fr-FR" sz="5400" dirty="0"/>
          </a:p>
        </p:txBody>
      </p:sp>
      <p:sp>
        <p:nvSpPr>
          <p:cNvPr id="2" name="Rectangle 1">
            <a:extLst>
              <a:ext uri="{FF2B5EF4-FFF2-40B4-BE49-F238E27FC236}">
                <a16:creationId xmlns:a16="http://schemas.microsoft.com/office/drawing/2014/main" id="{9CB1CF44-846B-49DC-8FA8-B410DEF44DDD}"/>
              </a:ext>
            </a:extLst>
          </p:cNvPr>
          <p:cNvSpPr/>
          <p:nvPr/>
        </p:nvSpPr>
        <p:spPr>
          <a:xfrm>
            <a:off x="305780" y="1319662"/>
            <a:ext cx="8532440" cy="5509200"/>
          </a:xfrm>
          <a:prstGeom prst="rect">
            <a:avLst/>
          </a:prstGeom>
        </p:spPr>
        <p:txBody>
          <a:bodyPr wrap="square">
            <a:spAutoFit/>
          </a:bodyPr>
          <a:lstStyle/>
          <a:p>
            <a:r>
              <a:rPr lang="fr-FR" sz="3200" b="1" dirty="0">
                <a:solidFill>
                  <a:srgbClr val="FF0000"/>
                </a:solidFill>
              </a:rPr>
              <a:t>Président</a:t>
            </a:r>
            <a:r>
              <a:rPr lang="fr-FR" sz="3200" dirty="0"/>
              <a:t> : s’agissant du président de la République française, les deux graphies (avec ou sans majuscule) sont acceptées. L’usage s’est implanté, dans quelques médias, de mettre une majuscule à Président, en parlant du président des États-Unis. Il n’est donc pas insolite d’appliquer cet usage aux autres présidents européens.</a:t>
            </a:r>
          </a:p>
          <a:p>
            <a:r>
              <a:rPr lang="fr-FR" sz="3200" dirty="0"/>
              <a:t>Bien entendu, la majuscule s’impose dans les en-têtes et dans les formules de politesse en fin de lettre. </a:t>
            </a:r>
          </a:p>
        </p:txBody>
      </p:sp>
    </p:spTree>
    <p:extLst>
      <p:ext uri="{BB962C8B-B14F-4D97-AF65-F5344CB8AC3E}">
        <p14:creationId xmlns:p14="http://schemas.microsoft.com/office/powerpoint/2010/main" val="3010888515"/>
      </p:ext>
    </p:extLst>
  </p:cSld>
  <p:clrMapOvr>
    <a:masterClrMapping/>
  </p:clrMapOvr>
  <p:transition spd="slow">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a:spLocks noChangeArrowheads="1"/>
          </p:cNvSpPr>
          <p:nvPr/>
        </p:nvSpPr>
        <p:spPr bwMode="auto">
          <a:xfrm>
            <a:off x="9844" y="2702955"/>
            <a:ext cx="9144000" cy="861774"/>
          </a:xfrm>
          <a:prstGeom prst="rect">
            <a:avLst/>
          </a:prstGeom>
          <a:noFill/>
          <a:ln w="9525">
            <a:noFill/>
            <a:miter lim="800000"/>
            <a:headEnd/>
            <a:tailEnd/>
          </a:ln>
        </p:spPr>
        <p:txBody>
          <a:bodyPr>
            <a:spAutoFit/>
          </a:bodyPr>
          <a:lstStyle/>
          <a:p>
            <a:r>
              <a:rPr lang="fr-FR" sz="3200" dirty="0"/>
              <a:t> </a:t>
            </a:r>
            <a:br>
              <a:rPr lang="fr-FR" sz="3200" dirty="0"/>
            </a:br>
            <a:endParaRPr lang="fr-FR" dirty="0">
              <a:latin typeface="Calibri" pitchFamily="34" charset="0"/>
            </a:endParaRPr>
          </a:p>
        </p:txBody>
      </p:sp>
      <p:sp>
        <p:nvSpPr>
          <p:cNvPr id="15361" name="Rectangle 1"/>
          <p:cNvSpPr>
            <a:spLocks noChangeArrowheads="1"/>
          </p:cNvSpPr>
          <p:nvPr/>
        </p:nvSpPr>
        <p:spPr bwMode="auto">
          <a:xfrm>
            <a:off x="315624" y="231757"/>
            <a:ext cx="8532440" cy="1200329"/>
          </a:xfrm>
          <a:prstGeom prst="rect">
            <a:avLst/>
          </a:prstGeom>
          <a:solidFill>
            <a:schemeClr val="accent6">
              <a:lumMod val="20000"/>
              <a:lumOff val="80000"/>
            </a:schemeClr>
          </a:solidFill>
          <a:ln w="9525">
            <a:noFill/>
            <a:miter lim="800000"/>
            <a:headEnd/>
            <a:tailEnd/>
          </a:ln>
          <a:effectLst/>
        </p:spPr>
        <p:txBody>
          <a:bodyPr wrap="square" anchor="ctr">
            <a:spAutoFit/>
          </a:bodyPr>
          <a:lstStyle/>
          <a:p>
            <a:r>
              <a:rPr lang="fr-FR" sz="4000" b="1" dirty="0"/>
              <a:t> </a:t>
            </a:r>
            <a:r>
              <a:rPr lang="fr-FR" sz="2800" dirty="0"/>
              <a:t> </a:t>
            </a:r>
            <a:r>
              <a:rPr lang="fr-FR" sz="3200" dirty="0"/>
              <a:t>Les </a:t>
            </a:r>
            <a:r>
              <a:rPr lang="fr-FR" sz="3200" dirty="0">
                <a:solidFill>
                  <a:srgbClr val="FF0000"/>
                </a:solidFill>
              </a:rPr>
              <a:t>jeux Olympiques et Paralympiques </a:t>
            </a:r>
            <a:r>
              <a:rPr lang="fr-FR" sz="3200" dirty="0"/>
              <a:t>2024 (Jeux olympiques et paralympiques)</a:t>
            </a:r>
            <a:endParaRPr lang="fr-FR" sz="8800" dirty="0">
              <a:solidFill>
                <a:schemeClr val="bg2">
                  <a:lumMod val="50000"/>
                </a:schemeClr>
              </a:solidFill>
            </a:endParaRPr>
          </a:p>
        </p:txBody>
      </p:sp>
      <p:sp>
        <p:nvSpPr>
          <p:cNvPr id="2" name="Rectangle 1">
            <a:extLst>
              <a:ext uri="{FF2B5EF4-FFF2-40B4-BE49-F238E27FC236}">
                <a16:creationId xmlns:a16="http://schemas.microsoft.com/office/drawing/2014/main" id="{9CB1CF44-846B-49DC-8FA8-B410DEF44DDD}"/>
              </a:ext>
            </a:extLst>
          </p:cNvPr>
          <p:cNvSpPr/>
          <p:nvPr/>
        </p:nvSpPr>
        <p:spPr>
          <a:xfrm>
            <a:off x="315624" y="2132856"/>
            <a:ext cx="8396328" cy="3477875"/>
          </a:xfrm>
          <a:prstGeom prst="rect">
            <a:avLst/>
          </a:prstGeom>
        </p:spPr>
        <p:txBody>
          <a:bodyPr wrap="square">
            <a:spAutoFit/>
          </a:bodyPr>
          <a:lstStyle/>
          <a:p>
            <a:r>
              <a:rPr lang="fr-FR" sz="4400" b="1" dirty="0">
                <a:solidFill>
                  <a:srgbClr val="FF0000"/>
                </a:solidFill>
              </a:rPr>
              <a:t>Les Jeux olympiques </a:t>
            </a:r>
            <a:r>
              <a:rPr lang="fr-FR" sz="4400" dirty="0"/>
              <a:t>(le Petit Robert),</a:t>
            </a:r>
            <a:r>
              <a:rPr lang="fr-FR" sz="4400" b="1" dirty="0"/>
              <a:t> </a:t>
            </a:r>
            <a:r>
              <a:rPr lang="fr-FR" sz="4400" dirty="0"/>
              <a:t>ou</a:t>
            </a:r>
            <a:r>
              <a:rPr lang="fr-FR" sz="4400" b="1" dirty="0"/>
              <a:t> </a:t>
            </a:r>
            <a:r>
              <a:rPr lang="fr-FR" sz="4400" b="1" dirty="0">
                <a:solidFill>
                  <a:srgbClr val="FF0000"/>
                </a:solidFill>
              </a:rPr>
              <a:t>jeux Olympiques</a:t>
            </a:r>
            <a:r>
              <a:rPr lang="fr-FR" sz="4400" b="1" dirty="0"/>
              <a:t> </a:t>
            </a:r>
            <a:r>
              <a:rPr lang="fr-FR" sz="4400" dirty="0"/>
              <a:t>(Larousse illustré). Une seule lettre majuscule. Idem pour paralympiques.</a:t>
            </a:r>
          </a:p>
        </p:txBody>
      </p:sp>
    </p:spTree>
    <p:extLst>
      <p:ext uri="{BB962C8B-B14F-4D97-AF65-F5344CB8AC3E}">
        <p14:creationId xmlns:p14="http://schemas.microsoft.com/office/powerpoint/2010/main" val="4255779029"/>
      </p:ext>
    </p:extLst>
  </p:cSld>
  <p:clrMapOvr>
    <a:masterClrMapping/>
  </p:clrMapOvr>
  <p:transition spd="slow">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a:spLocks noChangeArrowheads="1"/>
          </p:cNvSpPr>
          <p:nvPr/>
        </p:nvSpPr>
        <p:spPr bwMode="auto">
          <a:xfrm>
            <a:off x="9844" y="2702955"/>
            <a:ext cx="9144000" cy="861774"/>
          </a:xfrm>
          <a:prstGeom prst="rect">
            <a:avLst/>
          </a:prstGeom>
          <a:noFill/>
          <a:ln w="9525">
            <a:noFill/>
            <a:miter lim="800000"/>
            <a:headEnd/>
            <a:tailEnd/>
          </a:ln>
        </p:spPr>
        <p:txBody>
          <a:bodyPr>
            <a:spAutoFit/>
          </a:bodyPr>
          <a:lstStyle/>
          <a:p>
            <a:r>
              <a:rPr lang="fr-FR" sz="3200" dirty="0"/>
              <a:t> </a:t>
            </a:r>
            <a:br>
              <a:rPr lang="fr-FR" sz="3200" dirty="0"/>
            </a:br>
            <a:endParaRPr lang="fr-FR" dirty="0">
              <a:latin typeface="Calibri" pitchFamily="34" charset="0"/>
            </a:endParaRPr>
          </a:p>
        </p:txBody>
      </p:sp>
      <p:sp>
        <p:nvSpPr>
          <p:cNvPr id="15361" name="Rectangle 1"/>
          <p:cNvSpPr>
            <a:spLocks noChangeArrowheads="1"/>
          </p:cNvSpPr>
          <p:nvPr/>
        </p:nvSpPr>
        <p:spPr bwMode="auto">
          <a:xfrm>
            <a:off x="305780" y="137615"/>
            <a:ext cx="8532440" cy="954107"/>
          </a:xfrm>
          <a:prstGeom prst="rect">
            <a:avLst/>
          </a:prstGeom>
          <a:solidFill>
            <a:schemeClr val="accent6">
              <a:lumMod val="20000"/>
              <a:lumOff val="80000"/>
            </a:schemeClr>
          </a:solidFill>
          <a:ln w="9525">
            <a:noFill/>
            <a:miter lim="800000"/>
            <a:headEnd/>
            <a:tailEnd/>
          </a:ln>
          <a:effectLst/>
        </p:spPr>
        <p:txBody>
          <a:bodyPr wrap="square" anchor="ctr">
            <a:spAutoFit/>
          </a:bodyPr>
          <a:lstStyle/>
          <a:p>
            <a:r>
              <a:rPr lang="fr-FR" sz="2800" dirty="0">
                <a:solidFill>
                  <a:srgbClr val="FF0000"/>
                </a:solidFill>
              </a:rPr>
              <a:t>Deux semaines et demie </a:t>
            </a:r>
            <a:r>
              <a:rPr lang="fr-FR" sz="2800" dirty="0"/>
              <a:t>plus tard, les concurrents </a:t>
            </a:r>
            <a:r>
              <a:rPr lang="fr-FR" sz="2800" dirty="0">
                <a:solidFill>
                  <a:srgbClr val="FF0000"/>
                </a:solidFill>
              </a:rPr>
              <a:t>handisport(s) </a:t>
            </a:r>
            <a:r>
              <a:rPr lang="fr-FR" sz="2800" dirty="0"/>
              <a:t>au courage</a:t>
            </a:r>
            <a:endParaRPr lang="fr-FR" sz="6600" dirty="0"/>
          </a:p>
        </p:txBody>
      </p:sp>
      <p:sp>
        <p:nvSpPr>
          <p:cNvPr id="2" name="Rectangle 1">
            <a:extLst>
              <a:ext uri="{FF2B5EF4-FFF2-40B4-BE49-F238E27FC236}">
                <a16:creationId xmlns:a16="http://schemas.microsoft.com/office/drawing/2014/main" id="{9CB1CF44-846B-49DC-8FA8-B410DEF44DDD}"/>
              </a:ext>
            </a:extLst>
          </p:cNvPr>
          <p:cNvSpPr/>
          <p:nvPr/>
        </p:nvSpPr>
        <p:spPr>
          <a:xfrm>
            <a:off x="305780" y="1164134"/>
            <a:ext cx="8532440" cy="5693866"/>
          </a:xfrm>
          <a:prstGeom prst="rect">
            <a:avLst/>
          </a:prstGeom>
        </p:spPr>
        <p:txBody>
          <a:bodyPr wrap="square">
            <a:spAutoFit/>
          </a:bodyPr>
          <a:lstStyle/>
          <a:p>
            <a:r>
              <a:rPr lang="fr-FR" sz="2800" b="1" dirty="0">
                <a:solidFill>
                  <a:srgbClr val="FF0000"/>
                </a:solidFill>
              </a:rPr>
              <a:t>Deux semaines et demie</a:t>
            </a:r>
            <a:r>
              <a:rPr lang="fr-FR" sz="2800" dirty="0">
                <a:solidFill>
                  <a:srgbClr val="FF0000"/>
                </a:solidFill>
              </a:rPr>
              <a:t> </a:t>
            </a:r>
            <a:r>
              <a:rPr lang="fr-FR" sz="2800" dirty="0"/>
              <a:t>: demi varie en genre uniquement lorsqu’il est placé après un nom dans l’expression « et demi, et demie ». (Il a mangé deux parts et demie). Invariable en nombre : elle est enceinte de trois mois et demi. Également invariable quand demi est placé devant le nom auquel il est lié par un trait d’union (elle s’entraîne quatre demi-journées par semaine, et chaque demi-heure compte).</a:t>
            </a:r>
          </a:p>
          <a:p>
            <a:r>
              <a:rPr lang="fr-FR" sz="2800" b="1" dirty="0">
                <a:solidFill>
                  <a:srgbClr val="FF0000"/>
                </a:solidFill>
              </a:rPr>
              <a:t>Handisport(s) </a:t>
            </a:r>
            <a:r>
              <a:rPr lang="fr-FR" sz="2800" dirty="0"/>
              <a:t>: ensemble des disciplines sportives pratiquées par les handicapés physiques ou sensoriels. Adjectif invariable chez Larousse, et variable chez Robert.</a:t>
            </a:r>
          </a:p>
        </p:txBody>
      </p:sp>
    </p:spTree>
    <p:extLst>
      <p:ext uri="{BB962C8B-B14F-4D97-AF65-F5344CB8AC3E}">
        <p14:creationId xmlns:p14="http://schemas.microsoft.com/office/powerpoint/2010/main" val="3512337912"/>
      </p:ext>
    </p:extLst>
  </p:cSld>
  <p:clrMapOvr>
    <a:masterClrMapping/>
  </p:clrMapOvr>
  <p:transition spd="slow">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a:spLocks noChangeArrowheads="1"/>
          </p:cNvSpPr>
          <p:nvPr/>
        </p:nvSpPr>
        <p:spPr bwMode="auto">
          <a:xfrm>
            <a:off x="9844" y="2702955"/>
            <a:ext cx="9144000" cy="861774"/>
          </a:xfrm>
          <a:prstGeom prst="rect">
            <a:avLst/>
          </a:prstGeom>
          <a:noFill/>
          <a:ln w="9525">
            <a:noFill/>
            <a:miter lim="800000"/>
            <a:headEnd/>
            <a:tailEnd/>
          </a:ln>
        </p:spPr>
        <p:txBody>
          <a:bodyPr>
            <a:spAutoFit/>
          </a:bodyPr>
          <a:lstStyle/>
          <a:p>
            <a:r>
              <a:rPr lang="fr-FR" sz="3200" dirty="0"/>
              <a:t> </a:t>
            </a:r>
            <a:br>
              <a:rPr lang="fr-FR" sz="3200" dirty="0"/>
            </a:br>
            <a:endParaRPr lang="fr-FR" dirty="0">
              <a:latin typeface="Calibri" pitchFamily="34" charset="0"/>
            </a:endParaRPr>
          </a:p>
        </p:txBody>
      </p:sp>
      <p:sp>
        <p:nvSpPr>
          <p:cNvPr id="15361" name="Rectangle 1"/>
          <p:cNvSpPr>
            <a:spLocks noChangeArrowheads="1"/>
          </p:cNvSpPr>
          <p:nvPr/>
        </p:nvSpPr>
        <p:spPr bwMode="auto">
          <a:xfrm>
            <a:off x="305780" y="548519"/>
            <a:ext cx="8532440" cy="2062103"/>
          </a:xfrm>
          <a:prstGeom prst="rect">
            <a:avLst/>
          </a:prstGeom>
          <a:solidFill>
            <a:schemeClr val="accent6">
              <a:lumMod val="20000"/>
              <a:lumOff val="80000"/>
            </a:schemeClr>
          </a:solidFill>
          <a:ln w="9525">
            <a:noFill/>
            <a:miter lim="800000"/>
            <a:headEnd/>
            <a:tailEnd/>
          </a:ln>
          <a:effectLst/>
        </p:spPr>
        <p:txBody>
          <a:bodyPr wrap="square" anchor="ctr">
            <a:spAutoFit/>
          </a:bodyPr>
          <a:lstStyle/>
          <a:p>
            <a:r>
              <a:rPr lang="fr-FR" sz="3200" dirty="0"/>
              <a:t>Deux semaines et demie plus tard, les concurrents handisport(s) </a:t>
            </a:r>
            <a:r>
              <a:rPr lang="fr-FR" sz="3200" dirty="0">
                <a:solidFill>
                  <a:srgbClr val="FF0000"/>
                </a:solidFill>
              </a:rPr>
              <a:t>au courage et à la résilience exceptionnels</a:t>
            </a:r>
            <a:r>
              <a:rPr lang="fr-FR" sz="3200" dirty="0"/>
              <a:t> reprenaient le flambeau avec le même engouement. </a:t>
            </a:r>
            <a:endParaRPr lang="fr-FR" sz="7200" b="1" dirty="0">
              <a:solidFill>
                <a:srgbClr val="FF0000"/>
              </a:solidFill>
            </a:endParaRPr>
          </a:p>
        </p:txBody>
      </p:sp>
      <p:sp>
        <p:nvSpPr>
          <p:cNvPr id="2" name="Rectangle 1">
            <a:extLst>
              <a:ext uri="{FF2B5EF4-FFF2-40B4-BE49-F238E27FC236}">
                <a16:creationId xmlns:a16="http://schemas.microsoft.com/office/drawing/2014/main" id="{9CB1CF44-846B-49DC-8FA8-B410DEF44DDD}"/>
              </a:ext>
            </a:extLst>
          </p:cNvPr>
          <p:cNvSpPr/>
          <p:nvPr/>
        </p:nvSpPr>
        <p:spPr>
          <a:xfrm>
            <a:off x="305780" y="3429000"/>
            <a:ext cx="8532440" cy="2554545"/>
          </a:xfrm>
          <a:prstGeom prst="rect">
            <a:avLst/>
          </a:prstGeom>
        </p:spPr>
        <p:txBody>
          <a:bodyPr wrap="square">
            <a:spAutoFit/>
          </a:bodyPr>
          <a:lstStyle/>
          <a:p>
            <a:r>
              <a:rPr lang="fr-FR" sz="3200" b="1" dirty="0">
                <a:solidFill>
                  <a:srgbClr val="FF0000"/>
                </a:solidFill>
              </a:rPr>
              <a:t>Courage et résilience exceptionnels</a:t>
            </a:r>
            <a:r>
              <a:rPr lang="fr-FR" sz="3200" dirty="0">
                <a:solidFill>
                  <a:srgbClr val="FF0000"/>
                </a:solidFill>
              </a:rPr>
              <a:t> </a:t>
            </a:r>
            <a:r>
              <a:rPr lang="fr-FR" sz="3200" dirty="0"/>
              <a:t>: règle générale de l’accord de l’adjectif avec plusieurs noms, si les noms sont de genres différents et coordonnés par et, l’adjectif se met au masculin pluriel.</a:t>
            </a:r>
          </a:p>
        </p:txBody>
      </p:sp>
    </p:spTree>
    <p:extLst>
      <p:ext uri="{BB962C8B-B14F-4D97-AF65-F5344CB8AC3E}">
        <p14:creationId xmlns:p14="http://schemas.microsoft.com/office/powerpoint/2010/main" val="620173005"/>
      </p:ext>
    </p:extLst>
  </p:cSld>
  <p:clrMapOvr>
    <a:masterClrMapping/>
  </p:clrMapOvr>
  <p:transition spd="slow">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a:spLocks noChangeArrowheads="1"/>
          </p:cNvSpPr>
          <p:nvPr/>
        </p:nvSpPr>
        <p:spPr bwMode="auto">
          <a:xfrm>
            <a:off x="9844" y="2702955"/>
            <a:ext cx="9144000" cy="861774"/>
          </a:xfrm>
          <a:prstGeom prst="rect">
            <a:avLst/>
          </a:prstGeom>
          <a:noFill/>
          <a:ln w="9525">
            <a:noFill/>
            <a:miter lim="800000"/>
            <a:headEnd/>
            <a:tailEnd/>
          </a:ln>
        </p:spPr>
        <p:txBody>
          <a:bodyPr>
            <a:spAutoFit/>
          </a:bodyPr>
          <a:lstStyle/>
          <a:p>
            <a:r>
              <a:rPr lang="fr-FR" sz="3200" dirty="0"/>
              <a:t> </a:t>
            </a:r>
            <a:br>
              <a:rPr lang="fr-FR" sz="3200" dirty="0"/>
            </a:br>
            <a:endParaRPr lang="fr-FR" dirty="0">
              <a:latin typeface="Calibri" pitchFamily="34" charset="0"/>
            </a:endParaRPr>
          </a:p>
        </p:txBody>
      </p:sp>
      <p:sp>
        <p:nvSpPr>
          <p:cNvPr id="15361" name="Rectangle 1"/>
          <p:cNvSpPr>
            <a:spLocks noChangeArrowheads="1"/>
          </p:cNvSpPr>
          <p:nvPr/>
        </p:nvSpPr>
        <p:spPr bwMode="auto">
          <a:xfrm>
            <a:off x="305780" y="179349"/>
            <a:ext cx="8532440" cy="1323439"/>
          </a:xfrm>
          <a:prstGeom prst="rect">
            <a:avLst/>
          </a:prstGeom>
          <a:solidFill>
            <a:schemeClr val="accent6">
              <a:lumMod val="20000"/>
              <a:lumOff val="80000"/>
            </a:schemeClr>
          </a:solidFill>
          <a:ln w="9525">
            <a:noFill/>
            <a:miter lim="800000"/>
            <a:headEnd/>
            <a:tailEnd/>
          </a:ln>
          <a:effectLst/>
        </p:spPr>
        <p:txBody>
          <a:bodyPr wrap="square" anchor="ctr">
            <a:spAutoFit/>
          </a:bodyPr>
          <a:lstStyle/>
          <a:p>
            <a:r>
              <a:rPr lang="fr-FR" sz="3200" dirty="0">
                <a:solidFill>
                  <a:srgbClr val="FF0000"/>
                </a:solidFill>
              </a:rPr>
              <a:t>Plus d’un magazine relatait </a:t>
            </a:r>
            <a:r>
              <a:rPr lang="fr-FR" sz="3200" dirty="0"/>
              <a:t>l’événement (évènement) </a:t>
            </a:r>
            <a:r>
              <a:rPr lang="fr-FR" sz="3200" dirty="0">
                <a:solidFill>
                  <a:srgbClr val="FF0000"/>
                </a:solidFill>
              </a:rPr>
              <a:t>sur-le-champ</a:t>
            </a:r>
            <a:r>
              <a:rPr lang="fr-FR" dirty="0">
                <a:solidFill>
                  <a:srgbClr val="FF0000"/>
                </a:solidFill>
              </a:rPr>
              <a:t>.</a:t>
            </a:r>
            <a:endParaRPr lang="fr-FR" sz="4800" b="1" dirty="0">
              <a:solidFill>
                <a:srgbClr val="FF0000"/>
              </a:solidFill>
            </a:endParaRPr>
          </a:p>
        </p:txBody>
      </p:sp>
      <p:sp>
        <p:nvSpPr>
          <p:cNvPr id="2" name="Rectangle 1">
            <a:extLst>
              <a:ext uri="{FF2B5EF4-FFF2-40B4-BE49-F238E27FC236}">
                <a16:creationId xmlns:a16="http://schemas.microsoft.com/office/drawing/2014/main" id="{9CB1CF44-846B-49DC-8FA8-B410DEF44DDD}"/>
              </a:ext>
            </a:extLst>
          </p:cNvPr>
          <p:cNvSpPr/>
          <p:nvPr/>
        </p:nvSpPr>
        <p:spPr>
          <a:xfrm>
            <a:off x="179512" y="1502788"/>
            <a:ext cx="8532440" cy="5509200"/>
          </a:xfrm>
          <a:prstGeom prst="rect">
            <a:avLst/>
          </a:prstGeom>
        </p:spPr>
        <p:txBody>
          <a:bodyPr wrap="square">
            <a:spAutoFit/>
          </a:bodyPr>
          <a:lstStyle/>
          <a:p>
            <a:r>
              <a:rPr lang="fr-FR" sz="3200" b="1" dirty="0">
                <a:solidFill>
                  <a:srgbClr val="FF0000"/>
                </a:solidFill>
              </a:rPr>
              <a:t>Plus d’un…relatait</a:t>
            </a:r>
            <a:r>
              <a:rPr lang="fr-FR" sz="3200" dirty="0">
                <a:solidFill>
                  <a:srgbClr val="FF0000"/>
                </a:solidFill>
              </a:rPr>
              <a:t> </a:t>
            </a:r>
            <a:r>
              <a:rPr lang="fr-FR" sz="3200" dirty="0"/>
              <a:t>: après plus d’un, le verbe s’accorde à la 3</a:t>
            </a:r>
            <a:r>
              <a:rPr lang="fr-FR" sz="3200" baseline="30000" dirty="0"/>
              <a:t>e</a:t>
            </a:r>
            <a:r>
              <a:rPr lang="fr-FR" sz="3200" dirty="0"/>
              <a:t> personne du singulier, sauf en construction pronominale si le verbe exprime une action réciproque (plus d’un concurrent se craignaient l’un l’autre, plus d’un candidat se saluèrent à la fin du débat), et s’il y a répétition (plus d’un homme, plus d’une femme s’interrogent sur leur avenir).</a:t>
            </a:r>
          </a:p>
          <a:p>
            <a:r>
              <a:rPr lang="fr-FR" sz="3200" b="1" dirty="0">
                <a:solidFill>
                  <a:srgbClr val="FF0000"/>
                </a:solidFill>
              </a:rPr>
              <a:t>Sur-le-champ</a:t>
            </a:r>
            <a:r>
              <a:rPr lang="fr-FR" sz="3200" dirty="0"/>
              <a:t> : immédiatement, sans délai ; ne pas omettre le trait d’union dans cette locution adverbiale.</a:t>
            </a:r>
          </a:p>
        </p:txBody>
      </p:sp>
    </p:spTree>
    <p:extLst>
      <p:ext uri="{BB962C8B-B14F-4D97-AF65-F5344CB8AC3E}">
        <p14:creationId xmlns:p14="http://schemas.microsoft.com/office/powerpoint/2010/main" val="4293588244"/>
      </p:ext>
    </p:extLst>
  </p:cSld>
  <p:clrMapOvr>
    <a:masterClrMapping/>
  </p:clrMapOvr>
  <p:transition spd="slow">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a:spLocks noChangeArrowheads="1"/>
          </p:cNvSpPr>
          <p:nvPr/>
        </p:nvSpPr>
        <p:spPr bwMode="auto">
          <a:xfrm>
            <a:off x="9844" y="2702955"/>
            <a:ext cx="9144000" cy="861774"/>
          </a:xfrm>
          <a:prstGeom prst="rect">
            <a:avLst/>
          </a:prstGeom>
          <a:noFill/>
          <a:ln w="9525">
            <a:noFill/>
            <a:miter lim="800000"/>
            <a:headEnd/>
            <a:tailEnd/>
          </a:ln>
        </p:spPr>
        <p:txBody>
          <a:bodyPr>
            <a:spAutoFit/>
          </a:bodyPr>
          <a:lstStyle/>
          <a:p>
            <a:r>
              <a:rPr lang="fr-FR" sz="3200" dirty="0"/>
              <a:t> </a:t>
            </a:r>
            <a:br>
              <a:rPr lang="fr-FR" sz="3200" dirty="0"/>
            </a:br>
            <a:endParaRPr lang="fr-FR" dirty="0">
              <a:latin typeface="Calibri" pitchFamily="34" charset="0"/>
            </a:endParaRPr>
          </a:p>
        </p:txBody>
      </p:sp>
      <p:sp>
        <p:nvSpPr>
          <p:cNvPr id="15361" name="Rectangle 1"/>
          <p:cNvSpPr>
            <a:spLocks noChangeArrowheads="1"/>
          </p:cNvSpPr>
          <p:nvPr/>
        </p:nvSpPr>
        <p:spPr bwMode="auto">
          <a:xfrm>
            <a:off x="179512" y="677770"/>
            <a:ext cx="8532440" cy="584775"/>
          </a:xfrm>
          <a:prstGeom prst="rect">
            <a:avLst/>
          </a:prstGeom>
          <a:solidFill>
            <a:schemeClr val="accent6">
              <a:lumMod val="20000"/>
              <a:lumOff val="80000"/>
            </a:schemeClr>
          </a:solidFill>
          <a:ln w="9525">
            <a:noFill/>
            <a:miter lim="800000"/>
            <a:headEnd/>
            <a:tailEnd/>
          </a:ln>
          <a:effectLst/>
        </p:spPr>
        <p:txBody>
          <a:bodyPr wrap="square" anchor="ctr">
            <a:spAutoFit/>
          </a:bodyPr>
          <a:lstStyle/>
          <a:p>
            <a:r>
              <a:rPr lang="fr-FR" sz="3200" dirty="0">
                <a:solidFill>
                  <a:srgbClr val="FF0000"/>
                </a:solidFill>
              </a:rPr>
              <a:t>Jéroboams et balthazars</a:t>
            </a:r>
            <a:endParaRPr lang="fr-FR" sz="7200" dirty="0">
              <a:solidFill>
                <a:srgbClr val="FF0000"/>
              </a:solidFill>
            </a:endParaRPr>
          </a:p>
        </p:txBody>
      </p:sp>
      <p:sp>
        <p:nvSpPr>
          <p:cNvPr id="2" name="Rectangle 1">
            <a:extLst>
              <a:ext uri="{FF2B5EF4-FFF2-40B4-BE49-F238E27FC236}">
                <a16:creationId xmlns:a16="http://schemas.microsoft.com/office/drawing/2014/main" id="{9CB1CF44-846B-49DC-8FA8-B410DEF44DDD}"/>
              </a:ext>
            </a:extLst>
          </p:cNvPr>
          <p:cNvSpPr/>
          <p:nvPr/>
        </p:nvSpPr>
        <p:spPr>
          <a:xfrm>
            <a:off x="305780" y="2924944"/>
            <a:ext cx="8532440" cy="2554545"/>
          </a:xfrm>
          <a:prstGeom prst="rect">
            <a:avLst/>
          </a:prstGeom>
        </p:spPr>
        <p:txBody>
          <a:bodyPr wrap="square">
            <a:spAutoFit/>
          </a:bodyPr>
          <a:lstStyle/>
          <a:p>
            <a:r>
              <a:rPr lang="fr-FR" sz="3200" b="1" dirty="0">
                <a:solidFill>
                  <a:srgbClr val="FF0000"/>
                </a:solidFill>
              </a:rPr>
              <a:t>Jéroboams</a:t>
            </a:r>
            <a:r>
              <a:rPr lang="fr-FR" sz="3200" dirty="0"/>
              <a:t> : jéroboam au singulier, nom masculin, bouteille de champagne d’environ 3 litres, venant du nom propre Jéroboam.  </a:t>
            </a:r>
          </a:p>
          <a:p>
            <a:r>
              <a:rPr lang="fr-FR" sz="3200" b="1" dirty="0">
                <a:solidFill>
                  <a:srgbClr val="FF0000"/>
                </a:solidFill>
              </a:rPr>
              <a:t>Balthazars </a:t>
            </a:r>
            <a:r>
              <a:rPr lang="fr-FR" sz="3200" dirty="0"/>
              <a:t>: un balthazar, grosse bouteille de champagne équivalant à environ 12 litres. </a:t>
            </a:r>
          </a:p>
        </p:txBody>
      </p:sp>
    </p:spTree>
    <p:extLst>
      <p:ext uri="{BB962C8B-B14F-4D97-AF65-F5344CB8AC3E}">
        <p14:creationId xmlns:p14="http://schemas.microsoft.com/office/powerpoint/2010/main" val="538693996"/>
      </p:ext>
    </p:extLst>
  </p:cSld>
  <p:clrMapOvr>
    <a:masterClrMapping/>
  </p:clrMapOvr>
  <p:transition spd="slow">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a:spLocks noChangeArrowheads="1"/>
          </p:cNvSpPr>
          <p:nvPr/>
        </p:nvSpPr>
        <p:spPr bwMode="auto">
          <a:xfrm>
            <a:off x="9844" y="2702955"/>
            <a:ext cx="9144000" cy="861774"/>
          </a:xfrm>
          <a:prstGeom prst="rect">
            <a:avLst/>
          </a:prstGeom>
          <a:noFill/>
          <a:ln w="9525">
            <a:noFill/>
            <a:miter lim="800000"/>
            <a:headEnd/>
            <a:tailEnd/>
          </a:ln>
        </p:spPr>
        <p:txBody>
          <a:bodyPr>
            <a:spAutoFit/>
          </a:bodyPr>
          <a:lstStyle/>
          <a:p>
            <a:r>
              <a:rPr lang="fr-FR" sz="3200" dirty="0"/>
              <a:t> </a:t>
            </a:r>
            <a:br>
              <a:rPr lang="fr-FR" sz="3200" dirty="0"/>
            </a:br>
            <a:endParaRPr lang="fr-FR" dirty="0">
              <a:latin typeface="Calibri" pitchFamily="34" charset="0"/>
            </a:endParaRPr>
          </a:p>
        </p:txBody>
      </p:sp>
      <p:sp>
        <p:nvSpPr>
          <p:cNvPr id="15361" name="Rectangle 1"/>
          <p:cNvSpPr>
            <a:spLocks noChangeArrowheads="1"/>
          </p:cNvSpPr>
          <p:nvPr/>
        </p:nvSpPr>
        <p:spPr bwMode="auto">
          <a:xfrm>
            <a:off x="305780" y="428079"/>
            <a:ext cx="8532440" cy="1077218"/>
          </a:xfrm>
          <a:prstGeom prst="rect">
            <a:avLst/>
          </a:prstGeom>
          <a:solidFill>
            <a:schemeClr val="accent6">
              <a:lumMod val="20000"/>
              <a:lumOff val="80000"/>
            </a:schemeClr>
          </a:solidFill>
          <a:ln w="9525">
            <a:noFill/>
            <a:miter lim="800000"/>
            <a:headEnd/>
            <a:tailEnd/>
          </a:ln>
          <a:effectLst/>
        </p:spPr>
        <p:txBody>
          <a:bodyPr wrap="square" anchor="ctr">
            <a:spAutoFit/>
          </a:bodyPr>
          <a:lstStyle/>
          <a:p>
            <a:r>
              <a:rPr lang="fr-FR" sz="3200" dirty="0"/>
              <a:t>étaient </a:t>
            </a:r>
            <a:r>
              <a:rPr lang="fr-FR" sz="3200" dirty="0">
                <a:solidFill>
                  <a:srgbClr val="FF0000"/>
                </a:solidFill>
              </a:rPr>
              <a:t>sabrés</a:t>
            </a:r>
            <a:r>
              <a:rPr lang="fr-FR" sz="3200" dirty="0"/>
              <a:t> sous l’œil bienveillant de </a:t>
            </a:r>
            <a:r>
              <a:rPr lang="fr-FR" sz="3200" dirty="0">
                <a:solidFill>
                  <a:srgbClr val="FF0000"/>
                </a:solidFill>
              </a:rPr>
              <a:t>Dionysos</a:t>
            </a:r>
            <a:r>
              <a:rPr lang="fr-FR" dirty="0">
                <a:solidFill>
                  <a:srgbClr val="FF0000"/>
                </a:solidFill>
              </a:rPr>
              <a:t>.</a:t>
            </a:r>
          </a:p>
        </p:txBody>
      </p:sp>
      <p:sp>
        <p:nvSpPr>
          <p:cNvPr id="2" name="Rectangle 1">
            <a:extLst>
              <a:ext uri="{FF2B5EF4-FFF2-40B4-BE49-F238E27FC236}">
                <a16:creationId xmlns:a16="http://schemas.microsoft.com/office/drawing/2014/main" id="{9CB1CF44-846B-49DC-8FA8-B410DEF44DDD}"/>
              </a:ext>
            </a:extLst>
          </p:cNvPr>
          <p:cNvSpPr/>
          <p:nvPr/>
        </p:nvSpPr>
        <p:spPr>
          <a:xfrm>
            <a:off x="305780" y="1700808"/>
            <a:ext cx="8532440" cy="5016758"/>
          </a:xfrm>
          <a:prstGeom prst="rect">
            <a:avLst/>
          </a:prstGeom>
        </p:spPr>
        <p:txBody>
          <a:bodyPr wrap="square">
            <a:spAutoFit/>
          </a:bodyPr>
          <a:lstStyle/>
          <a:p>
            <a:r>
              <a:rPr lang="fr-FR" sz="3200" b="1" dirty="0">
                <a:solidFill>
                  <a:srgbClr val="FF0000"/>
                </a:solidFill>
              </a:rPr>
              <a:t>Sabré</a:t>
            </a:r>
            <a:r>
              <a:rPr lang="fr-FR" sz="3200" b="1" dirty="0"/>
              <a:t> </a:t>
            </a:r>
            <a:r>
              <a:rPr lang="fr-FR" sz="3200" dirty="0"/>
              <a:t>: du verbe sabrer, ouvrir une bouteille de champagne en cassant le goulot d’un coup de sabre, ou d’un grand couteau. Expression datant de l’époque des guerres napoléoniennes ; les régiments de hussards de la garde impériale célébraient leurs victoires sur le champ de bataille en cassant le col des bouteilles d’un revers de sabre.</a:t>
            </a:r>
          </a:p>
          <a:p>
            <a:r>
              <a:rPr lang="fr-FR" sz="3200" b="1" dirty="0">
                <a:solidFill>
                  <a:srgbClr val="FF0000"/>
                </a:solidFill>
              </a:rPr>
              <a:t>Dionysos</a:t>
            </a:r>
            <a:r>
              <a:rPr lang="fr-FR" sz="3200" dirty="0"/>
              <a:t> : dieu du vin et de l’ivresse de la Grèce antique (le Bacchus romain). </a:t>
            </a:r>
          </a:p>
        </p:txBody>
      </p:sp>
    </p:spTree>
    <p:extLst>
      <p:ext uri="{BB962C8B-B14F-4D97-AF65-F5344CB8AC3E}">
        <p14:creationId xmlns:p14="http://schemas.microsoft.com/office/powerpoint/2010/main" val="1234439952"/>
      </p:ext>
    </p:extLst>
  </p:cSld>
  <p:clrMapOvr>
    <a:masterClrMapping/>
  </p:clrMapOvr>
  <p:transition spd="slow">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a:spLocks noChangeArrowheads="1"/>
          </p:cNvSpPr>
          <p:nvPr/>
        </p:nvSpPr>
        <p:spPr bwMode="auto">
          <a:xfrm>
            <a:off x="9844" y="2702955"/>
            <a:ext cx="9144000" cy="861774"/>
          </a:xfrm>
          <a:prstGeom prst="rect">
            <a:avLst/>
          </a:prstGeom>
          <a:noFill/>
          <a:ln w="9525">
            <a:noFill/>
            <a:miter lim="800000"/>
            <a:headEnd/>
            <a:tailEnd/>
          </a:ln>
        </p:spPr>
        <p:txBody>
          <a:bodyPr>
            <a:spAutoFit/>
          </a:bodyPr>
          <a:lstStyle/>
          <a:p>
            <a:r>
              <a:rPr lang="fr-FR" sz="3200" dirty="0"/>
              <a:t> </a:t>
            </a:r>
            <a:br>
              <a:rPr lang="fr-FR" sz="3200" dirty="0"/>
            </a:br>
            <a:endParaRPr lang="fr-FR" dirty="0">
              <a:latin typeface="Calibri" pitchFamily="34" charset="0"/>
            </a:endParaRPr>
          </a:p>
        </p:txBody>
      </p:sp>
      <p:sp>
        <p:nvSpPr>
          <p:cNvPr id="2" name="Rectangle 1">
            <a:extLst>
              <a:ext uri="{FF2B5EF4-FFF2-40B4-BE49-F238E27FC236}">
                <a16:creationId xmlns:a16="http://schemas.microsoft.com/office/drawing/2014/main" id="{9CB1CF44-846B-49DC-8FA8-B410DEF44DDD}"/>
              </a:ext>
            </a:extLst>
          </p:cNvPr>
          <p:cNvSpPr/>
          <p:nvPr/>
        </p:nvSpPr>
        <p:spPr>
          <a:xfrm>
            <a:off x="315624" y="-27384"/>
            <a:ext cx="8532440" cy="6863417"/>
          </a:xfrm>
          <a:prstGeom prst="rect">
            <a:avLst/>
          </a:prstGeom>
        </p:spPr>
        <p:txBody>
          <a:bodyPr wrap="square">
            <a:spAutoFit/>
          </a:bodyPr>
          <a:lstStyle/>
          <a:p>
            <a:r>
              <a:rPr lang="fr-FR" sz="4000" b="1" dirty="0"/>
              <a:t>Ouvrages de référence</a:t>
            </a:r>
            <a:r>
              <a:rPr lang="fr-FR" sz="4000" dirty="0"/>
              <a:t> : </a:t>
            </a:r>
          </a:p>
          <a:p>
            <a:r>
              <a:rPr lang="fr-FR" sz="4000" dirty="0"/>
              <a:t>le </a:t>
            </a:r>
            <a:r>
              <a:rPr lang="fr-FR" sz="4000" b="1" dirty="0"/>
              <a:t>Petit Robert </a:t>
            </a:r>
            <a:r>
              <a:rPr lang="fr-FR" sz="4000" dirty="0"/>
              <a:t>2024, </a:t>
            </a:r>
          </a:p>
          <a:p>
            <a:r>
              <a:rPr lang="fr-FR" sz="4000" dirty="0"/>
              <a:t>le </a:t>
            </a:r>
            <a:r>
              <a:rPr lang="fr-FR" sz="4000" b="1" dirty="0"/>
              <a:t>Petit Larousse illustré </a:t>
            </a:r>
            <a:r>
              <a:rPr lang="fr-FR" sz="4000" dirty="0"/>
              <a:t>2024, </a:t>
            </a:r>
          </a:p>
          <a:p>
            <a:r>
              <a:rPr lang="fr-FR" sz="4000" dirty="0"/>
              <a:t>le </a:t>
            </a:r>
            <a:r>
              <a:rPr lang="fr-FR" sz="4000" b="1" dirty="0"/>
              <a:t>Dictionnaire des difficultés de la langue française</a:t>
            </a:r>
            <a:r>
              <a:rPr lang="fr-FR" sz="4000" dirty="0"/>
              <a:t> par Adolphe V. Thomas et Michel de Toro (Larousse), et </a:t>
            </a:r>
          </a:p>
          <a:p>
            <a:r>
              <a:rPr lang="fr-FR" sz="4000" dirty="0"/>
              <a:t>le </a:t>
            </a:r>
            <a:r>
              <a:rPr lang="fr-FR" sz="4000" b="1" dirty="0"/>
              <a:t>Dictionnaire orthotypographique moderne</a:t>
            </a:r>
            <a:r>
              <a:rPr lang="fr-FR" sz="4000" dirty="0"/>
              <a:t> par Jean-Pierre Colignon (CFPJ Éditions).</a:t>
            </a:r>
          </a:p>
        </p:txBody>
      </p:sp>
    </p:spTree>
    <p:extLst>
      <p:ext uri="{BB962C8B-B14F-4D97-AF65-F5344CB8AC3E}">
        <p14:creationId xmlns:p14="http://schemas.microsoft.com/office/powerpoint/2010/main" val="366290384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62" name="Image 2" descr="logo 2013 transparent.png"/>
          <p:cNvPicPr>
            <a:picLocks noChangeAspect="1"/>
          </p:cNvPicPr>
          <p:nvPr/>
        </p:nvPicPr>
        <p:blipFill>
          <a:blip r:embed="rId2" cstate="print"/>
          <a:srcRect/>
          <a:stretch>
            <a:fillRect/>
          </a:stretch>
        </p:blipFill>
        <p:spPr bwMode="auto">
          <a:xfrm>
            <a:off x="2268538" y="188913"/>
            <a:ext cx="4667250" cy="1773237"/>
          </a:xfrm>
          <a:prstGeom prst="rect">
            <a:avLst/>
          </a:prstGeom>
          <a:noFill/>
          <a:ln w="9525">
            <a:noFill/>
            <a:miter lim="800000"/>
            <a:headEnd/>
            <a:tailEnd/>
          </a:ln>
        </p:spPr>
      </p:pic>
      <p:sp>
        <p:nvSpPr>
          <p:cNvPr id="40964" name="ZoneTexte 4"/>
          <p:cNvSpPr txBox="1">
            <a:spLocks noChangeArrowheads="1"/>
          </p:cNvSpPr>
          <p:nvPr/>
        </p:nvSpPr>
        <p:spPr bwMode="auto">
          <a:xfrm>
            <a:off x="246187" y="2025908"/>
            <a:ext cx="8711952" cy="4832092"/>
          </a:xfrm>
          <a:prstGeom prst="rect">
            <a:avLst/>
          </a:prstGeom>
          <a:noFill/>
          <a:ln w="9525">
            <a:noFill/>
            <a:miter lim="800000"/>
            <a:headEnd/>
            <a:tailEnd/>
          </a:ln>
        </p:spPr>
        <p:txBody>
          <a:bodyPr wrap="square">
            <a:spAutoFit/>
          </a:bodyPr>
          <a:lstStyle/>
          <a:p>
            <a:pPr algn="ctr"/>
            <a:r>
              <a:rPr lang="fr-FR" sz="3600" b="1" dirty="0">
                <a:latin typeface="Calibri" pitchFamily="34" charset="0"/>
              </a:rPr>
              <a:t>Quels sont ceux qui ont fait le moins de fautes ?</a:t>
            </a:r>
          </a:p>
          <a:p>
            <a:pPr algn="ctr"/>
            <a:r>
              <a:rPr lang="fr-FR" sz="3600" b="1" dirty="0">
                <a:latin typeface="Calibri" pitchFamily="34" charset="0"/>
              </a:rPr>
              <a:t>Zéro ou plus ?</a:t>
            </a:r>
          </a:p>
          <a:p>
            <a:pPr algn="ctr"/>
            <a:r>
              <a:rPr lang="fr-FR" sz="3600" b="1" dirty="0">
                <a:latin typeface="Calibri" pitchFamily="34" charset="0"/>
              </a:rPr>
              <a:t>L’important c’est que vous vous soyez amusés.</a:t>
            </a:r>
          </a:p>
          <a:p>
            <a:pPr algn="ctr"/>
            <a:endParaRPr lang="fr-FR" sz="3200" dirty="0">
              <a:latin typeface="Calibri" pitchFamily="34" charset="0"/>
            </a:endParaRPr>
          </a:p>
          <a:p>
            <a:pPr algn="ctr"/>
            <a:r>
              <a:rPr lang="fr-FR" sz="3200" dirty="0">
                <a:latin typeface="Calibri" pitchFamily="34" charset="0"/>
              </a:rPr>
              <a:t>Diaporama réalisé par </a:t>
            </a:r>
          </a:p>
          <a:p>
            <a:pPr algn="ctr"/>
            <a:r>
              <a:rPr lang="fr-FR" sz="3200" dirty="0">
                <a:latin typeface="Calibri" pitchFamily="34" charset="0"/>
              </a:rPr>
              <a:t>la « Dictée Nationale du Rotary » </a:t>
            </a:r>
          </a:p>
          <a:p>
            <a:pPr algn="ctr"/>
            <a:r>
              <a:rPr lang="fr-FR" sz="3200" dirty="0">
                <a:latin typeface="Calibri" pitchFamily="34" charset="0"/>
              </a:rPr>
              <a:t> sur les indications de </a:t>
            </a:r>
            <a:r>
              <a:rPr lang="fr-FR" sz="3200" b="1" dirty="0"/>
              <a:t>Monsieur Gabriel Perrin</a:t>
            </a:r>
            <a:endParaRPr lang="fr-FR" sz="3200" dirty="0">
              <a:latin typeface="Calibri" pitchFamily="34" charset="0"/>
            </a:endParaRP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62" name="Image 2" descr="logo 2013 transparent.png"/>
          <p:cNvPicPr>
            <a:picLocks noChangeAspect="1"/>
          </p:cNvPicPr>
          <p:nvPr/>
        </p:nvPicPr>
        <p:blipFill>
          <a:blip r:embed="rId2" cstate="print"/>
          <a:srcRect/>
          <a:stretch>
            <a:fillRect/>
          </a:stretch>
        </p:blipFill>
        <p:spPr bwMode="auto">
          <a:xfrm>
            <a:off x="2268537" y="188913"/>
            <a:ext cx="4737499" cy="1799927"/>
          </a:xfrm>
          <a:prstGeom prst="rect">
            <a:avLst/>
          </a:prstGeom>
          <a:noFill/>
          <a:ln w="9525">
            <a:noFill/>
            <a:miter lim="800000"/>
            <a:headEnd/>
            <a:tailEnd/>
          </a:ln>
        </p:spPr>
      </p:pic>
      <p:sp>
        <p:nvSpPr>
          <p:cNvPr id="6" name="Rectangle 5"/>
          <p:cNvSpPr>
            <a:spLocks noChangeArrowheads="1"/>
          </p:cNvSpPr>
          <p:nvPr/>
        </p:nvSpPr>
        <p:spPr bwMode="auto">
          <a:xfrm>
            <a:off x="0" y="1988840"/>
            <a:ext cx="9144000" cy="4524315"/>
          </a:xfrm>
          <a:prstGeom prst="rect">
            <a:avLst/>
          </a:prstGeom>
          <a:noFill/>
          <a:ln w="9525">
            <a:noFill/>
            <a:miter lim="800000"/>
            <a:headEnd/>
            <a:tailEnd/>
          </a:ln>
        </p:spPr>
        <p:txBody>
          <a:bodyPr>
            <a:spAutoFit/>
          </a:bodyPr>
          <a:lstStyle/>
          <a:p>
            <a:pPr algn="ctr"/>
            <a:r>
              <a:rPr lang="fr-FR" sz="3600" dirty="0">
                <a:latin typeface="Calibri" pitchFamily="34" charset="0"/>
              </a:rPr>
              <a:t>Les Clubs Rotary et Rotaract</a:t>
            </a:r>
          </a:p>
          <a:p>
            <a:pPr algn="ctr"/>
            <a:r>
              <a:rPr lang="fr-FR" sz="3600" dirty="0">
                <a:latin typeface="Calibri" pitchFamily="34" charset="0"/>
              </a:rPr>
              <a:t>vous remercient de votre participation</a:t>
            </a:r>
          </a:p>
          <a:p>
            <a:pPr algn="ctr"/>
            <a:r>
              <a:rPr lang="fr-FR" sz="3600" dirty="0">
                <a:latin typeface="Calibri" pitchFamily="34" charset="0"/>
              </a:rPr>
              <a:t>à la 12</a:t>
            </a:r>
            <a:r>
              <a:rPr lang="fr-FR" sz="3600" baseline="30000" dirty="0">
                <a:latin typeface="Calibri" pitchFamily="34" charset="0"/>
              </a:rPr>
              <a:t>ème </a:t>
            </a:r>
            <a:r>
              <a:rPr lang="fr-FR" sz="3600" dirty="0">
                <a:latin typeface="Calibri" pitchFamily="34" charset="0"/>
              </a:rPr>
              <a:t>année de</a:t>
            </a:r>
            <a:endParaRPr lang="fr-FR" sz="3600" baseline="30000" dirty="0">
              <a:latin typeface="Calibri" pitchFamily="34" charset="0"/>
            </a:endParaRPr>
          </a:p>
          <a:p>
            <a:pPr algn="ctr"/>
            <a:r>
              <a:rPr lang="fr-FR" sz="3600" dirty="0">
                <a:latin typeface="Calibri" pitchFamily="34" charset="0"/>
              </a:rPr>
              <a:t> « </a:t>
            </a:r>
            <a:r>
              <a:rPr lang="fr-FR" sz="3600" b="1" dirty="0">
                <a:latin typeface="Calibri" pitchFamily="34" charset="0"/>
              </a:rPr>
              <a:t>Dictée Nationale du Rotary » </a:t>
            </a:r>
          </a:p>
          <a:p>
            <a:pPr algn="ctr"/>
            <a:endParaRPr lang="fr-FR" sz="1600" b="1" dirty="0">
              <a:latin typeface="Calibri" pitchFamily="34" charset="0"/>
            </a:endParaRPr>
          </a:p>
          <a:p>
            <a:pPr algn="ctr"/>
            <a:r>
              <a:rPr lang="fr-FR" sz="3600" b="1" dirty="0">
                <a:latin typeface="Calibri" pitchFamily="34" charset="0"/>
              </a:rPr>
              <a:t>L’année prochaine </a:t>
            </a:r>
          </a:p>
          <a:p>
            <a:pPr algn="ctr"/>
            <a:r>
              <a:rPr lang="fr-FR" sz="3600" b="1" dirty="0">
                <a:latin typeface="Calibri" pitchFamily="34" charset="0"/>
              </a:rPr>
              <a:t>la « Dictée Nationale du Rotary » aura lieu le</a:t>
            </a:r>
          </a:p>
          <a:p>
            <a:pPr algn="ctr"/>
            <a:r>
              <a:rPr lang="fr-FR" sz="3600" b="1" dirty="0">
                <a:latin typeface="Calibri" pitchFamily="34" charset="0"/>
              </a:rPr>
              <a:t> </a:t>
            </a:r>
            <a:r>
              <a:rPr lang="fr-FR" sz="4800" b="1" dirty="0">
                <a:solidFill>
                  <a:srgbClr val="C00000"/>
                </a:solidFill>
                <a:latin typeface="Calibri" pitchFamily="34" charset="0"/>
              </a:rPr>
              <a:t>samedi 15 Mars 2025</a:t>
            </a:r>
            <a:endParaRPr lang="fr-FR" sz="3600" b="1" dirty="0">
              <a:solidFill>
                <a:srgbClr val="C00000"/>
              </a:solidFill>
              <a:latin typeface="Calibri" pitchFamily="34" charset="0"/>
            </a:endParaRPr>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a:spLocks noChangeArrowheads="1"/>
          </p:cNvSpPr>
          <p:nvPr/>
        </p:nvSpPr>
        <p:spPr bwMode="auto">
          <a:xfrm>
            <a:off x="9844" y="2702955"/>
            <a:ext cx="9144000" cy="861774"/>
          </a:xfrm>
          <a:prstGeom prst="rect">
            <a:avLst/>
          </a:prstGeom>
          <a:noFill/>
          <a:ln w="9525">
            <a:noFill/>
            <a:miter lim="800000"/>
            <a:headEnd/>
            <a:tailEnd/>
          </a:ln>
        </p:spPr>
        <p:txBody>
          <a:bodyPr>
            <a:spAutoFit/>
          </a:bodyPr>
          <a:lstStyle/>
          <a:p>
            <a:r>
              <a:rPr lang="fr-FR" sz="3200" dirty="0"/>
              <a:t> </a:t>
            </a:r>
            <a:br>
              <a:rPr lang="fr-FR" sz="3200" dirty="0"/>
            </a:br>
            <a:endParaRPr lang="fr-FR" dirty="0">
              <a:latin typeface="Calibri" pitchFamily="34" charset="0"/>
            </a:endParaRPr>
          </a:p>
        </p:txBody>
      </p:sp>
      <p:sp>
        <p:nvSpPr>
          <p:cNvPr id="15361" name="Rectangle 1"/>
          <p:cNvSpPr>
            <a:spLocks noChangeArrowheads="1"/>
          </p:cNvSpPr>
          <p:nvPr/>
        </p:nvSpPr>
        <p:spPr bwMode="auto">
          <a:xfrm>
            <a:off x="179512" y="338555"/>
            <a:ext cx="8532440" cy="1569660"/>
          </a:xfrm>
          <a:prstGeom prst="rect">
            <a:avLst/>
          </a:prstGeom>
          <a:solidFill>
            <a:schemeClr val="accent6">
              <a:lumMod val="20000"/>
              <a:lumOff val="80000"/>
            </a:schemeClr>
          </a:solidFill>
          <a:ln w="9525">
            <a:noFill/>
            <a:miter lim="800000"/>
            <a:headEnd/>
            <a:tailEnd/>
          </a:ln>
          <a:effectLst/>
        </p:spPr>
        <p:txBody>
          <a:bodyPr wrap="square" anchor="ctr">
            <a:spAutoFit/>
          </a:bodyPr>
          <a:lstStyle/>
          <a:p>
            <a:r>
              <a:rPr lang="fr-FR" sz="2000" dirty="0"/>
              <a:t> </a:t>
            </a:r>
            <a:r>
              <a:rPr lang="fr-FR" sz="3200" dirty="0">
                <a:solidFill>
                  <a:srgbClr val="FF0000"/>
                </a:solidFill>
              </a:rPr>
              <a:t>Auréolées</a:t>
            </a:r>
            <a:r>
              <a:rPr lang="fr-FR" sz="3200" dirty="0"/>
              <a:t> des plus éminents palmarès, les athlètes s’engagèrent sur la piste du stade olympique….. </a:t>
            </a:r>
            <a:endParaRPr lang="fr-FR" sz="5400" b="1" dirty="0"/>
          </a:p>
        </p:txBody>
      </p:sp>
      <p:sp>
        <p:nvSpPr>
          <p:cNvPr id="2" name="Rectangle 1">
            <a:extLst>
              <a:ext uri="{FF2B5EF4-FFF2-40B4-BE49-F238E27FC236}">
                <a16:creationId xmlns:a16="http://schemas.microsoft.com/office/drawing/2014/main" id="{9CB1CF44-846B-49DC-8FA8-B410DEF44DDD}"/>
              </a:ext>
            </a:extLst>
          </p:cNvPr>
          <p:cNvSpPr/>
          <p:nvPr/>
        </p:nvSpPr>
        <p:spPr>
          <a:xfrm>
            <a:off x="305780" y="2132856"/>
            <a:ext cx="8532440" cy="5016758"/>
          </a:xfrm>
          <a:prstGeom prst="rect">
            <a:avLst/>
          </a:prstGeom>
        </p:spPr>
        <p:txBody>
          <a:bodyPr wrap="square">
            <a:spAutoFit/>
          </a:bodyPr>
          <a:lstStyle/>
          <a:p>
            <a:r>
              <a:rPr lang="fr-FR" sz="3200" b="1" dirty="0">
                <a:solidFill>
                  <a:srgbClr val="FF0000"/>
                </a:solidFill>
              </a:rPr>
              <a:t>Auréolées </a:t>
            </a:r>
            <a:r>
              <a:rPr lang="fr-FR" sz="3200" dirty="0"/>
              <a:t>: être auréolé de prestige, de gloire, en être paré. Au </a:t>
            </a:r>
            <a:r>
              <a:rPr lang="fr-FR" sz="3200" b="1" dirty="0"/>
              <a:t>féminin pluriel</a:t>
            </a:r>
            <a:r>
              <a:rPr lang="fr-FR" sz="3200" dirty="0"/>
              <a:t>, accord avec le sujet les athlètes, mot épicène, qui a la même forme aux deux genres (un ou </a:t>
            </a:r>
            <a:r>
              <a:rPr lang="fr-FR" sz="3200" b="1" dirty="0"/>
              <a:t>une athlète</a:t>
            </a:r>
            <a:r>
              <a:rPr lang="fr-FR" sz="3200" dirty="0"/>
              <a:t>), ), qui sont ici des femmes, </a:t>
            </a:r>
            <a:r>
              <a:rPr lang="fr-FR" sz="3200" b="1" dirty="0"/>
              <a:t>le 100 mètres haies</a:t>
            </a:r>
            <a:r>
              <a:rPr lang="fr-FR" sz="3200" dirty="0"/>
              <a:t> étant une course </a:t>
            </a:r>
            <a:r>
              <a:rPr lang="fr-FR" sz="3200" b="1" dirty="0"/>
              <a:t>exclusivement féminine</a:t>
            </a:r>
            <a:r>
              <a:rPr lang="fr-FR" sz="3200" dirty="0"/>
              <a:t>, tout comme </a:t>
            </a:r>
            <a:r>
              <a:rPr lang="fr-FR" sz="3200" b="1" dirty="0"/>
              <a:t>l’heptathlon en extérieur</a:t>
            </a:r>
            <a:r>
              <a:rPr lang="fr-FR" sz="3200" dirty="0"/>
              <a:t> (la piste du stade olympique étant forcément à l’air libre).</a:t>
            </a:r>
          </a:p>
          <a:p>
            <a:endParaRPr lang="fr-FR" sz="3200" dirty="0"/>
          </a:p>
        </p:txBody>
      </p:sp>
    </p:spTree>
    <p:extLst>
      <p:ext uri="{BB962C8B-B14F-4D97-AF65-F5344CB8AC3E}">
        <p14:creationId xmlns:p14="http://schemas.microsoft.com/office/powerpoint/2010/main" val="2533495557"/>
      </p:ext>
    </p:extLst>
  </p:cSld>
  <p:clrMapOvr>
    <a:masterClrMapping/>
  </p:clrMapOvr>
  <p:transition spd="slow">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a:spLocks noChangeArrowheads="1"/>
          </p:cNvSpPr>
          <p:nvPr/>
        </p:nvSpPr>
        <p:spPr bwMode="auto">
          <a:xfrm>
            <a:off x="9844" y="2702955"/>
            <a:ext cx="9144000" cy="861774"/>
          </a:xfrm>
          <a:prstGeom prst="rect">
            <a:avLst/>
          </a:prstGeom>
          <a:noFill/>
          <a:ln w="9525">
            <a:noFill/>
            <a:miter lim="800000"/>
            <a:headEnd/>
            <a:tailEnd/>
          </a:ln>
        </p:spPr>
        <p:txBody>
          <a:bodyPr>
            <a:spAutoFit/>
          </a:bodyPr>
          <a:lstStyle/>
          <a:p>
            <a:r>
              <a:rPr lang="fr-FR" sz="3200" dirty="0"/>
              <a:t> </a:t>
            </a:r>
            <a:br>
              <a:rPr lang="fr-FR" sz="3200" dirty="0"/>
            </a:br>
            <a:endParaRPr lang="fr-FR" dirty="0">
              <a:latin typeface="Calibri" pitchFamily="34" charset="0"/>
            </a:endParaRPr>
          </a:p>
        </p:txBody>
      </p:sp>
      <p:sp>
        <p:nvSpPr>
          <p:cNvPr id="15361" name="Rectangle 1"/>
          <p:cNvSpPr>
            <a:spLocks noChangeArrowheads="1"/>
          </p:cNvSpPr>
          <p:nvPr/>
        </p:nvSpPr>
        <p:spPr bwMode="auto">
          <a:xfrm>
            <a:off x="395536" y="326007"/>
            <a:ext cx="8388424" cy="1077218"/>
          </a:xfrm>
          <a:prstGeom prst="rect">
            <a:avLst/>
          </a:prstGeom>
          <a:solidFill>
            <a:schemeClr val="accent6">
              <a:lumMod val="20000"/>
              <a:lumOff val="80000"/>
            </a:schemeClr>
          </a:solidFill>
          <a:ln w="9525">
            <a:noFill/>
            <a:miter lim="800000"/>
            <a:headEnd/>
            <a:tailEnd/>
          </a:ln>
          <a:effectLst/>
        </p:spPr>
        <p:txBody>
          <a:bodyPr wrap="square" anchor="ctr">
            <a:spAutoFit/>
          </a:bodyPr>
          <a:lstStyle/>
          <a:p>
            <a:r>
              <a:rPr lang="fr-FR" sz="3200" dirty="0"/>
              <a:t>Auréolées des plus éminents palmarès, les athlètes s’engagèrent ………………</a:t>
            </a:r>
            <a:endParaRPr lang="fr-FR" sz="1400" b="1" dirty="0">
              <a:solidFill>
                <a:srgbClr val="FF0000"/>
              </a:solidFill>
            </a:endParaRPr>
          </a:p>
        </p:txBody>
      </p:sp>
      <p:sp>
        <p:nvSpPr>
          <p:cNvPr id="2" name="Rectangle 1">
            <a:extLst>
              <a:ext uri="{FF2B5EF4-FFF2-40B4-BE49-F238E27FC236}">
                <a16:creationId xmlns:a16="http://schemas.microsoft.com/office/drawing/2014/main" id="{9CB1CF44-846B-49DC-8FA8-B410DEF44DDD}"/>
              </a:ext>
            </a:extLst>
          </p:cNvPr>
          <p:cNvSpPr/>
          <p:nvPr/>
        </p:nvSpPr>
        <p:spPr>
          <a:xfrm>
            <a:off x="360040" y="1779687"/>
            <a:ext cx="8532440" cy="5078313"/>
          </a:xfrm>
          <a:prstGeom prst="rect">
            <a:avLst/>
          </a:prstGeom>
        </p:spPr>
        <p:txBody>
          <a:bodyPr wrap="square">
            <a:spAutoFit/>
          </a:bodyPr>
          <a:lstStyle/>
          <a:p>
            <a:r>
              <a:rPr lang="fr-FR" sz="3600" dirty="0"/>
              <a:t>Pour mémoire, à l’extérieur, les hommes courent le 110 mètres haies dans le cadre du décathlon. Et il existe un heptathlon masculin qui se déroule uniquement en salle.</a:t>
            </a:r>
          </a:p>
          <a:p>
            <a:r>
              <a:rPr lang="fr-FR" sz="3600" b="1" dirty="0"/>
              <a:t>La faute d’accord au féminin ne concerne pas les plus jeunes</a:t>
            </a:r>
            <a:r>
              <a:rPr lang="fr-FR" sz="3600" dirty="0"/>
              <a:t> dont la partie ne précise pas ces éléments d’information.  </a:t>
            </a:r>
          </a:p>
        </p:txBody>
      </p:sp>
    </p:spTree>
    <p:extLst>
      <p:ext uri="{BB962C8B-B14F-4D97-AF65-F5344CB8AC3E}">
        <p14:creationId xmlns:p14="http://schemas.microsoft.com/office/powerpoint/2010/main" val="840548491"/>
      </p:ext>
    </p:extLst>
  </p:cSld>
  <p:clrMapOvr>
    <a:masterClrMapping/>
  </p:clrMapOvr>
  <p:transition spd="slow">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a:spLocks noChangeArrowheads="1"/>
          </p:cNvSpPr>
          <p:nvPr/>
        </p:nvSpPr>
        <p:spPr bwMode="auto">
          <a:xfrm>
            <a:off x="9844" y="2702955"/>
            <a:ext cx="9144000" cy="861774"/>
          </a:xfrm>
          <a:prstGeom prst="rect">
            <a:avLst/>
          </a:prstGeom>
          <a:noFill/>
          <a:ln w="9525">
            <a:noFill/>
            <a:miter lim="800000"/>
            <a:headEnd/>
            <a:tailEnd/>
          </a:ln>
        </p:spPr>
        <p:txBody>
          <a:bodyPr>
            <a:spAutoFit/>
          </a:bodyPr>
          <a:lstStyle/>
          <a:p>
            <a:r>
              <a:rPr lang="fr-FR" sz="3200" dirty="0"/>
              <a:t> </a:t>
            </a:r>
            <a:br>
              <a:rPr lang="fr-FR" sz="3200" dirty="0"/>
            </a:br>
            <a:endParaRPr lang="fr-FR" dirty="0">
              <a:latin typeface="Calibri" pitchFamily="34" charset="0"/>
            </a:endParaRPr>
          </a:p>
        </p:txBody>
      </p:sp>
      <p:sp>
        <p:nvSpPr>
          <p:cNvPr id="15361" name="Rectangle 1"/>
          <p:cNvSpPr>
            <a:spLocks noChangeArrowheads="1"/>
          </p:cNvSpPr>
          <p:nvPr/>
        </p:nvSpPr>
        <p:spPr bwMode="auto">
          <a:xfrm>
            <a:off x="257983" y="188640"/>
            <a:ext cx="8532440" cy="1077218"/>
          </a:xfrm>
          <a:prstGeom prst="rect">
            <a:avLst/>
          </a:prstGeom>
          <a:solidFill>
            <a:schemeClr val="accent6">
              <a:lumMod val="20000"/>
              <a:lumOff val="80000"/>
            </a:schemeClr>
          </a:solidFill>
          <a:ln w="9525">
            <a:noFill/>
            <a:miter lim="800000"/>
            <a:headEnd/>
            <a:tailEnd/>
          </a:ln>
          <a:effectLst/>
        </p:spPr>
        <p:txBody>
          <a:bodyPr wrap="square" anchor="ctr">
            <a:spAutoFit/>
          </a:bodyPr>
          <a:lstStyle/>
          <a:p>
            <a:r>
              <a:rPr lang="fr-FR" sz="3200" dirty="0"/>
              <a:t>les athlètes s’engagèrent sur la piste du </a:t>
            </a:r>
            <a:r>
              <a:rPr lang="fr-FR" sz="3200" dirty="0">
                <a:solidFill>
                  <a:srgbClr val="FF0000"/>
                </a:solidFill>
              </a:rPr>
              <a:t>stade</a:t>
            </a:r>
            <a:r>
              <a:rPr lang="fr-FR" sz="3200" dirty="0"/>
              <a:t> olympique </a:t>
            </a:r>
            <a:r>
              <a:rPr lang="fr-FR" sz="3200" dirty="0">
                <a:solidFill>
                  <a:srgbClr val="FF0000"/>
                </a:solidFill>
              </a:rPr>
              <a:t>flambant neuf</a:t>
            </a:r>
          </a:p>
        </p:txBody>
      </p:sp>
      <p:sp>
        <p:nvSpPr>
          <p:cNvPr id="2" name="Rectangle 1">
            <a:extLst>
              <a:ext uri="{FF2B5EF4-FFF2-40B4-BE49-F238E27FC236}">
                <a16:creationId xmlns:a16="http://schemas.microsoft.com/office/drawing/2014/main" id="{9CB1CF44-846B-49DC-8FA8-B410DEF44DDD}"/>
              </a:ext>
            </a:extLst>
          </p:cNvPr>
          <p:cNvSpPr/>
          <p:nvPr/>
        </p:nvSpPr>
        <p:spPr>
          <a:xfrm>
            <a:off x="276441" y="1270185"/>
            <a:ext cx="8532440" cy="5786199"/>
          </a:xfrm>
          <a:prstGeom prst="rect">
            <a:avLst/>
          </a:prstGeom>
        </p:spPr>
        <p:txBody>
          <a:bodyPr wrap="square">
            <a:spAutoFit/>
          </a:bodyPr>
          <a:lstStyle/>
          <a:p>
            <a:r>
              <a:rPr lang="fr-FR" sz="3200" b="1" dirty="0">
                <a:solidFill>
                  <a:srgbClr val="FF0000"/>
                </a:solidFill>
              </a:rPr>
              <a:t>Le stade </a:t>
            </a:r>
            <a:r>
              <a:rPr lang="fr-FR" sz="3200" b="1" dirty="0"/>
              <a:t>: </a:t>
            </a:r>
            <a:r>
              <a:rPr lang="fr-FR" sz="3200" dirty="0"/>
              <a:t>nom masculin, sans majuscule, il n’est pas unique comme par exemple, le Stade de France. Il y a plusieurs infrastructures olympiques disséminées sur l’ensemble de l’Hexagone.</a:t>
            </a:r>
          </a:p>
          <a:p>
            <a:r>
              <a:rPr lang="fr-FR" sz="3200" b="1" dirty="0">
                <a:solidFill>
                  <a:srgbClr val="FF0000"/>
                </a:solidFill>
              </a:rPr>
              <a:t>Flambant neuf </a:t>
            </a:r>
            <a:r>
              <a:rPr lang="fr-FR" sz="3200" dirty="0"/>
              <a:t>: entièrement neuf et brillant. Dans cette expression, flambant est toujours invariable alors que neuf peut rester invariable (le plus fréquent) ou varier en genre et en nombre – des voitures flambant neuf ou des voitures flambant neuves</a:t>
            </a:r>
          </a:p>
          <a:p>
            <a:endParaRPr lang="fr-FR" dirty="0"/>
          </a:p>
        </p:txBody>
      </p:sp>
    </p:spTree>
    <p:extLst>
      <p:ext uri="{BB962C8B-B14F-4D97-AF65-F5344CB8AC3E}">
        <p14:creationId xmlns:p14="http://schemas.microsoft.com/office/powerpoint/2010/main" val="810437139"/>
      </p:ext>
    </p:extLst>
  </p:cSld>
  <p:clrMapOvr>
    <a:masterClrMapping/>
  </p:clrMapOvr>
  <p:transition spd="slow">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Image 2" descr="logo 2013 transparent.png"/>
          <p:cNvPicPr>
            <a:picLocks noChangeAspect="1"/>
          </p:cNvPicPr>
          <p:nvPr/>
        </p:nvPicPr>
        <p:blipFill>
          <a:blip r:embed="rId2" cstate="print"/>
          <a:srcRect/>
          <a:stretch>
            <a:fillRect/>
          </a:stretch>
        </p:blipFill>
        <p:spPr bwMode="auto">
          <a:xfrm>
            <a:off x="7235825" y="6005513"/>
            <a:ext cx="1763713" cy="669925"/>
          </a:xfrm>
          <a:prstGeom prst="rect">
            <a:avLst/>
          </a:prstGeom>
          <a:noFill/>
          <a:ln w="9525">
            <a:noFill/>
            <a:miter lim="800000"/>
            <a:headEnd/>
            <a:tailEnd/>
          </a:ln>
        </p:spPr>
      </p:pic>
      <p:sp>
        <p:nvSpPr>
          <p:cNvPr id="6" name="Rectangle 5"/>
          <p:cNvSpPr>
            <a:spLocks noChangeArrowheads="1"/>
          </p:cNvSpPr>
          <p:nvPr/>
        </p:nvSpPr>
        <p:spPr bwMode="auto">
          <a:xfrm>
            <a:off x="9844" y="2702955"/>
            <a:ext cx="9144000" cy="861774"/>
          </a:xfrm>
          <a:prstGeom prst="rect">
            <a:avLst/>
          </a:prstGeom>
          <a:noFill/>
          <a:ln w="9525">
            <a:noFill/>
            <a:miter lim="800000"/>
            <a:headEnd/>
            <a:tailEnd/>
          </a:ln>
        </p:spPr>
        <p:txBody>
          <a:bodyPr>
            <a:spAutoFit/>
          </a:bodyPr>
          <a:lstStyle/>
          <a:p>
            <a:r>
              <a:rPr lang="fr-FR" sz="3200" dirty="0"/>
              <a:t> </a:t>
            </a:r>
            <a:br>
              <a:rPr lang="fr-FR" sz="3200" dirty="0"/>
            </a:br>
            <a:endParaRPr lang="fr-FR" dirty="0">
              <a:latin typeface="Calibri" pitchFamily="34" charset="0"/>
            </a:endParaRPr>
          </a:p>
        </p:txBody>
      </p:sp>
      <p:sp>
        <p:nvSpPr>
          <p:cNvPr id="15361" name="Rectangle 1"/>
          <p:cNvSpPr>
            <a:spLocks noChangeArrowheads="1"/>
          </p:cNvSpPr>
          <p:nvPr/>
        </p:nvSpPr>
        <p:spPr bwMode="auto">
          <a:xfrm>
            <a:off x="326941" y="234413"/>
            <a:ext cx="8532440" cy="1569660"/>
          </a:xfrm>
          <a:prstGeom prst="rect">
            <a:avLst/>
          </a:prstGeom>
          <a:solidFill>
            <a:schemeClr val="accent6">
              <a:lumMod val="20000"/>
              <a:lumOff val="80000"/>
            </a:schemeClr>
          </a:solidFill>
          <a:ln w="9525">
            <a:noFill/>
            <a:miter lim="800000"/>
            <a:headEnd/>
            <a:tailEnd/>
          </a:ln>
          <a:effectLst/>
        </p:spPr>
        <p:txBody>
          <a:bodyPr wrap="square" anchor="ctr">
            <a:spAutoFit/>
          </a:bodyPr>
          <a:lstStyle/>
          <a:p>
            <a:r>
              <a:rPr lang="fr-FR" sz="3200" dirty="0">
                <a:solidFill>
                  <a:srgbClr val="FF0000"/>
                </a:solidFill>
              </a:rPr>
              <a:t>embrassèrent</a:t>
            </a:r>
            <a:r>
              <a:rPr lang="fr-FR" sz="3200" dirty="0"/>
              <a:t> du regard la foule amassée dans les tribunes, et entreprirent les mouvements d’échauffement de </a:t>
            </a:r>
            <a:r>
              <a:rPr lang="fr-FR" sz="3200" dirty="0">
                <a:solidFill>
                  <a:srgbClr val="FF0000"/>
                </a:solidFill>
              </a:rPr>
              <a:t>rigueur</a:t>
            </a:r>
            <a:r>
              <a:rPr lang="fr-FR" sz="3200" dirty="0"/>
              <a:t>.</a:t>
            </a:r>
          </a:p>
        </p:txBody>
      </p:sp>
      <p:sp>
        <p:nvSpPr>
          <p:cNvPr id="2" name="Rectangle 1">
            <a:extLst>
              <a:ext uri="{FF2B5EF4-FFF2-40B4-BE49-F238E27FC236}">
                <a16:creationId xmlns:a16="http://schemas.microsoft.com/office/drawing/2014/main" id="{9CB1CF44-846B-49DC-8FA8-B410DEF44DDD}"/>
              </a:ext>
            </a:extLst>
          </p:cNvPr>
          <p:cNvSpPr/>
          <p:nvPr/>
        </p:nvSpPr>
        <p:spPr>
          <a:xfrm>
            <a:off x="315624" y="2250639"/>
            <a:ext cx="8532440" cy="3754874"/>
          </a:xfrm>
          <a:prstGeom prst="rect">
            <a:avLst/>
          </a:prstGeom>
        </p:spPr>
        <p:txBody>
          <a:bodyPr wrap="square">
            <a:spAutoFit/>
          </a:bodyPr>
          <a:lstStyle/>
          <a:p>
            <a:r>
              <a:rPr lang="fr-FR" sz="3600" b="1" dirty="0">
                <a:solidFill>
                  <a:srgbClr val="FF0000"/>
                </a:solidFill>
              </a:rPr>
              <a:t>Embrassèrent du regard</a:t>
            </a:r>
            <a:r>
              <a:rPr lang="fr-FR" sz="3600" dirty="0">
                <a:solidFill>
                  <a:srgbClr val="FF0000"/>
                </a:solidFill>
              </a:rPr>
              <a:t> </a:t>
            </a:r>
            <a:r>
              <a:rPr lang="fr-FR" sz="3600" dirty="0"/>
              <a:t>: porter son regard sur, regarder.</a:t>
            </a:r>
          </a:p>
          <a:p>
            <a:r>
              <a:rPr lang="fr-FR" sz="3600" b="1" dirty="0">
                <a:solidFill>
                  <a:srgbClr val="FF0000"/>
                </a:solidFill>
              </a:rPr>
              <a:t>De rigueur</a:t>
            </a:r>
            <a:r>
              <a:rPr lang="fr-FR" sz="3600" dirty="0">
                <a:solidFill>
                  <a:srgbClr val="FF0000"/>
                </a:solidFill>
              </a:rPr>
              <a:t> </a:t>
            </a:r>
            <a:r>
              <a:rPr lang="fr-FR" sz="3600" dirty="0"/>
              <a:t>: locution adjective invariable, imposé par les usages, ou la règle.</a:t>
            </a:r>
            <a:endParaRPr lang="fr-FR" dirty="0"/>
          </a:p>
          <a:p>
            <a:endParaRPr lang="fr-FR" dirty="0"/>
          </a:p>
          <a:p>
            <a:r>
              <a:rPr lang="fr-FR" sz="4000" dirty="0">
                <a:solidFill>
                  <a:srgbClr val="00B050"/>
                </a:solidFill>
              </a:rPr>
              <a:t>                               Fin de la1</a:t>
            </a:r>
            <a:r>
              <a:rPr lang="fr-FR" sz="4000" baseline="30000" dirty="0">
                <a:solidFill>
                  <a:srgbClr val="00B050"/>
                </a:solidFill>
              </a:rPr>
              <a:t>re </a:t>
            </a:r>
            <a:r>
              <a:rPr lang="fr-FR" sz="4000" dirty="0">
                <a:solidFill>
                  <a:srgbClr val="00B050"/>
                </a:solidFill>
              </a:rPr>
              <a:t>partie</a:t>
            </a:r>
            <a:endParaRPr lang="fr-FR" sz="6000" dirty="0">
              <a:solidFill>
                <a:srgbClr val="00B050"/>
              </a:solidFill>
            </a:endParaRPr>
          </a:p>
        </p:txBody>
      </p:sp>
    </p:spTree>
    <p:extLst>
      <p:ext uri="{BB962C8B-B14F-4D97-AF65-F5344CB8AC3E}">
        <p14:creationId xmlns:p14="http://schemas.microsoft.com/office/powerpoint/2010/main" val="2484435563"/>
      </p:ext>
    </p:extLst>
  </p:cSld>
  <p:clrMapOvr>
    <a:masterClrMapping/>
  </p:clrMapOvr>
  <p:transition spd="slow">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Image 2" descr="logo 2013 transparent.png"/>
          <p:cNvPicPr>
            <a:picLocks noChangeAspect="1"/>
          </p:cNvPicPr>
          <p:nvPr/>
        </p:nvPicPr>
        <p:blipFill>
          <a:blip r:embed="rId2" cstate="print"/>
          <a:srcRect/>
          <a:stretch>
            <a:fillRect/>
          </a:stretch>
        </p:blipFill>
        <p:spPr bwMode="auto">
          <a:xfrm>
            <a:off x="7235825" y="6005513"/>
            <a:ext cx="1763713" cy="669925"/>
          </a:xfrm>
          <a:prstGeom prst="rect">
            <a:avLst/>
          </a:prstGeom>
          <a:noFill/>
          <a:ln w="9525">
            <a:noFill/>
            <a:miter lim="800000"/>
            <a:headEnd/>
            <a:tailEnd/>
          </a:ln>
        </p:spPr>
      </p:pic>
      <p:sp>
        <p:nvSpPr>
          <p:cNvPr id="6" name="Rectangle 5"/>
          <p:cNvSpPr>
            <a:spLocks noChangeArrowheads="1"/>
          </p:cNvSpPr>
          <p:nvPr/>
        </p:nvSpPr>
        <p:spPr bwMode="auto">
          <a:xfrm>
            <a:off x="9844" y="2702955"/>
            <a:ext cx="9144000" cy="861774"/>
          </a:xfrm>
          <a:prstGeom prst="rect">
            <a:avLst/>
          </a:prstGeom>
          <a:noFill/>
          <a:ln w="9525">
            <a:noFill/>
            <a:miter lim="800000"/>
            <a:headEnd/>
            <a:tailEnd/>
          </a:ln>
        </p:spPr>
        <p:txBody>
          <a:bodyPr>
            <a:spAutoFit/>
          </a:bodyPr>
          <a:lstStyle/>
          <a:p>
            <a:r>
              <a:rPr lang="fr-FR" sz="3200" dirty="0"/>
              <a:t> </a:t>
            </a:r>
            <a:br>
              <a:rPr lang="fr-FR" sz="3200" dirty="0"/>
            </a:br>
            <a:endParaRPr lang="fr-FR" dirty="0">
              <a:latin typeface="Calibri" pitchFamily="34" charset="0"/>
            </a:endParaRPr>
          </a:p>
        </p:txBody>
      </p:sp>
      <p:sp>
        <p:nvSpPr>
          <p:cNvPr id="15361" name="Rectangle 1"/>
          <p:cNvSpPr>
            <a:spLocks noChangeArrowheads="1"/>
          </p:cNvSpPr>
          <p:nvPr/>
        </p:nvSpPr>
        <p:spPr bwMode="auto">
          <a:xfrm>
            <a:off x="467098" y="467027"/>
            <a:ext cx="8532440" cy="1077218"/>
          </a:xfrm>
          <a:prstGeom prst="rect">
            <a:avLst/>
          </a:prstGeom>
          <a:solidFill>
            <a:schemeClr val="accent6">
              <a:lumMod val="20000"/>
              <a:lumOff val="80000"/>
            </a:schemeClr>
          </a:solidFill>
          <a:ln w="9525">
            <a:noFill/>
            <a:miter lim="800000"/>
            <a:headEnd/>
            <a:tailEnd/>
          </a:ln>
          <a:effectLst/>
        </p:spPr>
        <p:txBody>
          <a:bodyPr wrap="square" anchor="ctr">
            <a:spAutoFit/>
          </a:bodyPr>
          <a:lstStyle/>
          <a:p>
            <a:r>
              <a:rPr lang="fr-FR" sz="3200" dirty="0"/>
              <a:t>C’était un </a:t>
            </a:r>
            <a:r>
              <a:rPr lang="fr-FR" sz="3200" dirty="0">
                <a:solidFill>
                  <a:srgbClr val="FF0000"/>
                </a:solidFill>
              </a:rPr>
              <a:t>enchaînement</a:t>
            </a:r>
            <a:r>
              <a:rPr lang="fr-FR" sz="3200" dirty="0"/>
              <a:t> de pas réglés, de </a:t>
            </a:r>
            <a:r>
              <a:rPr lang="fr-FR" sz="3200" dirty="0">
                <a:solidFill>
                  <a:srgbClr val="FF0000"/>
                </a:solidFill>
              </a:rPr>
              <a:t>flexions, extensions,</a:t>
            </a:r>
          </a:p>
        </p:txBody>
      </p:sp>
      <p:sp>
        <p:nvSpPr>
          <p:cNvPr id="2" name="Rectangle 1">
            <a:extLst>
              <a:ext uri="{FF2B5EF4-FFF2-40B4-BE49-F238E27FC236}">
                <a16:creationId xmlns:a16="http://schemas.microsoft.com/office/drawing/2014/main" id="{9CB1CF44-846B-49DC-8FA8-B410DEF44DDD}"/>
              </a:ext>
            </a:extLst>
          </p:cNvPr>
          <p:cNvSpPr/>
          <p:nvPr/>
        </p:nvSpPr>
        <p:spPr>
          <a:xfrm>
            <a:off x="305780" y="1939270"/>
            <a:ext cx="8532440" cy="3970318"/>
          </a:xfrm>
          <a:prstGeom prst="rect">
            <a:avLst/>
          </a:prstGeom>
        </p:spPr>
        <p:txBody>
          <a:bodyPr wrap="square">
            <a:spAutoFit/>
          </a:bodyPr>
          <a:lstStyle/>
          <a:p>
            <a:r>
              <a:rPr lang="fr-FR" sz="3600" b="1" dirty="0">
                <a:solidFill>
                  <a:srgbClr val="FF0000"/>
                </a:solidFill>
              </a:rPr>
              <a:t>Enchaînement</a:t>
            </a:r>
            <a:r>
              <a:rPr lang="fr-FR" sz="3600" b="1" dirty="0"/>
              <a:t> : </a:t>
            </a:r>
            <a:r>
              <a:rPr lang="fr-FR" sz="3600" dirty="0"/>
              <a:t>avec accent circonflexe sur le i, ou non selon l’orthographe réformée de 1990. </a:t>
            </a:r>
          </a:p>
          <a:p>
            <a:r>
              <a:rPr lang="fr-FR" sz="3600" b="1" dirty="0">
                <a:solidFill>
                  <a:srgbClr val="FF0000"/>
                </a:solidFill>
              </a:rPr>
              <a:t>Flexions, extensions </a:t>
            </a:r>
            <a:r>
              <a:rPr lang="fr-FR" sz="3600" dirty="0"/>
              <a:t>: les dictionnaires de référence ne soudent pas les 2 termes, comme dans certains ouvrages spécialisés.</a:t>
            </a:r>
          </a:p>
        </p:txBody>
      </p:sp>
    </p:spTree>
    <p:extLst>
      <p:ext uri="{BB962C8B-B14F-4D97-AF65-F5344CB8AC3E}">
        <p14:creationId xmlns:p14="http://schemas.microsoft.com/office/powerpoint/2010/main" val="3707247337"/>
      </p:ext>
    </p:extLst>
  </p:cSld>
  <p:clrMapOvr>
    <a:masterClrMapping/>
  </p:clrMapOvr>
  <p:transition spd="slow">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theme/theme1.xml><?xml version="1.0" encoding="utf-8"?>
<a:theme xmlns:a="http://schemas.openxmlformats.org/drawingml/2006/main" name="Thème Office">
  <a:themeElements>
    <a:clrScheme name="Technique">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2710</TotalTime>
  <Words>3473</Words>
  <Application>Microsoft Office PowerPoint</Application>
  <PresentationFormat>Affichage à l'écran (4:3)</PresentationFormat>
  <Paragraphs>212</Paragraphs>
  <Slides>47</Slides>
  <Notes>3</Notes>
  <HiddenSlides>0</HiddenSlides>
  <MMClips>0</MMClips>
  <ScaleCrop>false</ScaleCrop>
  <HeadingPairs>
    <vt:vector size="6" baseType="variant">
      <vt:variant>
        <vt:lpstr>Polices utilisées</vt:lpstr>
      </vt:variant>
      <vt:variant>
        <vt:i4>2</vt:i4>
      </vt:variant>
      <vt:variant>
        <vt:lpstr>Thème</vt:lpstr>
      </vt:variant>
      <vt:variant>
        <vt:i4>1</vt:i4>
      </vt:variant>
      <vt:variant>
        <vt:lpstr>Titres des diapositives</vt:lpstr>
      </vt:variant>
      <vt:variant>
        <vt:i4>47</vt:i4>
      </vt:variant>
    </vt:vector>
  </HeadingPairs>
  <TitlesOfParts>
    <vt:vector size="50" baseType="lpstr">
      <vt:lpstr>Arial</vt:lpstr>
      <vt:lpstr>Calibri</vt:lpstr>
      <vt:lpstr>Thème Office</vt:lpstr>
      <vt:lpstr>Présentation PowerPoint</vt:lpstr>
      <vt:lpstr>Présentation PowerPoint</vt:lpstr>
      <vt:lpstr>Correction de la dictée</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Guy Millant</dc:creator>
  <cp:lastModifiedBy>Alain</cp:lastModifiedBy>
  <cp:revision>335</cp:revision>
  <dcterms:created xsi:type="dcterms:W3CDTF">2015-02-09T14:53:01Z</dcterms:created>
  <dcterms:modified xsi:type="dcterms:W3CDTF">2024-03-11T09:01:40Z</dcterms:modified>
</cp:coreProperties>
</file>