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58"/>
  </p:notesMasterIdLst>
  <p:sldIdLst>
    <p:sldId id="347" r:id="rId2"/>
    <p:sldId id="315" r:id="rId3"/>
    <p:sldId id="279" r:id="rId4"/>
    <p:sldId id="348" r:id="rId5"/>
    <p:sldId id="367" r:id="rId6"/>
    <p:sldId id="368" r:id="rId7"/>
    <p:sldId id="369" r:id="rId8"/>
    <p:sldId id="375" r:id="rId9"/>
    <p:sldId id="374" r:id="rId10"/>
    <p:sldId id="370" r:id="rId11"/>
    <p:sldId id="373" r:id="rId12"/>
    <p:sldId id="371" r:id="rId13"/>
    <p:sldId id="372" r:id="rId14"/>
    <p:sldId id="350" r:id="rId15"/>
    <p:sldId id="349" r:id="rId16"/>
    <p:sldId id="351" r:id="rId17"/>
    <p:sldId id="377" r:id="rId18"/>
    <p:sldId id="378" r:id="rId19"/>
    <p:sldId id="379" r:id="rId20"/>
    <p:sldId id="390" r:id="rId21"/>
    <p:sldId id="380" r:id="rId22"/>
    <p:sldId id="384" r:id="rId23"/>
    <p:sldId id="385" r:id="rId24"/>
    <p:sldId id="386" r:id="rId25"/>
    <p:sldId id="387" r:id="rId26"/>
    <p:sldId id="388" r:id="rId27"/>
    <p:sldId id="391" r:id="rId28"/>
    <p:sldId id="392" r:id="rId29"/>
    <p:sldId id="393" r:id="rId30"/>
    <p:sldId id="394" r:id="rId31"/>
    <p:sldId id="389" r:id="rId32"/>
    <p:sldId id="406" r:id="rId33"/>
    <p:sldId id="407" r:id="rId34"/>
    <p:sldId id="405" r:id="rId35"/>
    <p:sldId id="408" r:id="rId36"/>
    <p:sldId id="411" r:id="rId37"/>
    <p:sldId id="415" r:id="rId38"/>
    <p:sldId id="414" r:id="rId39"/>
    <p:sldId id="413" r:id="rId40"/>
    <p:sldId id="412" r:id="rId41"/>
    <p:sldId id="410" r:id="rId42"/>
    <p:sldId id="417" r:id="rId43"/>
    <p:sldId id="418" r:id="rId44"/>
    <p:sldId id="416" r:id="rId45"/>
    <p:sldId id="409" r:id="rId46"/>
    <p:sldId id="422" r:id="rId47"/>
    <p:sldId id="421" r:id="rId48"/>
    <p:sldId id="420" r:id="rId49"/>
    <p:sldId id="424" r:id="rId50"/>
    <p:sldId id="426" r:id="rId51"/>
    <p:sldId id="425" r:id="rId52"/>
    <p:sldId id="423" r:id="rId53"/>
    <p:sldId id="419" r:id="rId54"/>
    <p:sldId id="427" r:id="rId55"/>
    <p:sldId id="316" r:id="rId56"/>
    <p:sldId id="342" r:id="rId5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CC006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70" autoAdjust="0"/>
    <p:restoredTop sz="94660"/>
  </p:normalViewPr>
  <p:slideViewPr>
    <p:cSldViewPr>
      <p:cViewPr varScale="1">
        <p:scale>
          <a:sx n="78" d="100"/>
          <a:sy n="78" d="100"/>
        </p:scale>
        <p:origin x="84"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82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56D14F-CF22-421C-845A-5A75F48CD451}" type="datetimeFigureOut">
              <a:rPr lang="fr-FR" smtClean="0"/>
              <a:pPr/>
              <a:t>22/08/2024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CF3929-4905-4F03-9D7D-621D6AB9C7B5}" type="slidenum">
              <a:rPr lang="fr-FR" smtClean="0"/>
              <a:pPr/>
              <a:t>‹N°›</a:t>
            </a:fld>
            <a:endParaRPr lang="fr-FR"/>
          </a:p>
        </p:txBody>
      </p:sp>
    </p:spTree>
    <p:extLst>
      <p:ext uri="{BB962C8B-B14F-4D97-AF65-F5344CB8AC3E}">
        <p14:creationId xmlns:p14="http://schemas.microsoft.com/office/powerpoint/2010/main" val="1348428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B3CF3929-4905-4F03-9D7D-621D6AB9C7B5}" type="slidenum">
              <a:rPr lang="fr-FR" smtClean="0"/>
              <a:pPr/>
              <a:t>2</a:t>
            </a:fld>
            <a:endParaRPr lang="fr-FR"/>
          </a:p>
        </p:txBody>
      </p:sp>
    </p:spTree>
    <p:extLst>
      <p:ext uri="{BB962C8B-B14F-4D97-AF65-F5344CB8AC3E}">
        <p14:creationId xmlns:p14="http://schemas.microsoft.com/office/powerpoint/2010/main" val="1475277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5A956708-8E61-443A-A2AB-2A84EB296950}"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056A784-CEE7-441D-981F-138D0C31DF8A}" type="slidenum">
              <a:rPr lang="fr-FR"/>
              <a:pPr>
                <a:defRPr/>
              </a:pPr>
              <a:t>‹N°›</a:t>
            </a:fld>
            <a:endParaRPr lang="fr-FR"/>
          </a:p>
        </p:txBody>
      </p:sp>
    </p:spTree>
  </p:cSld>
  <p:clrMapOvr>
    <a:masterClrMapping/>
  </p:clrMapOvr>
  <p:transition spd="slow">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510A412-76F9-43FB-8DBB-893977F8EAF1}"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A1D028B-9628-4910-A2E5-09FA4BC24184}" type="slidenum">
              <a:rPr lang="fr-FR"/>
              <a:pPr>
                <a:defRPr/>
              </a:pPr>
              <a:t>‹N°›</a:t>
            </a:fld>
            <a:endParaRPr lang="fr-FR"/>
          </a:p>
        </p:txBody>
      </p:sp>
    </p:spTree>
  </p:cSld>
  <p:clrMapOvr>
    <a:masterClrMapping/>
  </p:clrMapOvr>
  <p:transition spd="slow">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1D2CD8D-D40E-4238-97F3-8DE39B70B154}"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ECA8F91-CA37-436B-9658-2FFFC4B2DAD0}" type="slidenum">
              <a:rPr lang="fr-FR"/>
              <a:pPr>
                <a:defRPr/>
              </a:pPr>
              <a:t>‹N°›</a:t>
            </a:fld>
            <a:endParaRPr lang="fr-FR"/>
          </a:p>
        </p:txBody>
      </p:sp>
    </p:spTree>
  </p:cSld>
  <p:clrMapOvr>
    <a:masterClrMapping/>
  </p:clrMapOvr>
  <p:transition spd="slow">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0E6D3BE4-BDEC-46C8-87FF-68D70F3314FF}"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5721546-EE27-40EA-B517-0959B6234F26}" type="slidenum">
              <a:rPr lang="fr-FR"/>
              <a:pPr>
                <a:defRPr/>
              </a:pPr>
              <a:t>‹N°›</a:t>
            </a:fld>
            <a:endParaRPr lang="fr-FR"/>
          </a:p>
        </p:txBody>
      </p:sp>
    </p:spTree>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E84A7DCF-185F-40D7-BA92-C86F7A78DEBE}" type="datetimeFigureOut">
              <a:rPr lang="fr-FR"/>
              <a:pPr>
                <a:defRPr/>
              </a:pPr>
              <a:t>22/08/2024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525C0A1-A75D-47C4-A04F-EA4AFDF89D13}" type="slidenum">
              <a:rPr lang="fr-FR"/>
              <a:pPr>
                <a:defRPr/>
              </a:pPr>
              <a:t>‹N°›</a:t>
            </a:fld>
            <a:endParaRPr lang="fr-FR"/>
          </a:p>
        </p:txBody>
      </p:sp>
    </p:spTree>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766B9645-BEFB-4F42-A843-9DCB2BA54656}" type="datetimeFigureOut">
              <a:rPr lang="fr-FR"/>
              <a:pPr>
                <a:defRPr/>
              </a:pPr>
              <a:t>22/08/2024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0C3D8C4B-B4CF-43D6-BF6B-EB2E0E29943D}" type="slidenum">
              <a:rPr lang="fr-FR"/>
              <a:pPr>
                <a:defRPr/>
              </a:pPr>
              <a:t>‹N°›</a:t>
            </a:fld>
            <a:endParaRPr lang="fr-FR"/>
          </a:p>
        </p:txBody>
      </p:sp>
    </p:spTree>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FE2C188-7EDE-46FF-9C4B-51D9826D0FFA}" type="datetimeFigureOut">
              <a:rPr lang="fr-FR"/>
              <a:pPr>
                <a:defRPr/>
              </a:pPr>
              <a:t>22/08/2024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F1F554B-5CC1-4C14-952D-AA8BA864F5E6}" type="slidenum">
              <a:rPr lang="fr-FR"/>
              <a:pPr>
                <a:defRPr/>
              </a:pPr>
              <a:t>‹N°›</a:t>
            </a:fld>
            <a:endParaRPr lang="fr-FR"/>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6CB64278-0BAD-41AC-9487-5F307073B714}" type="datetimeFigureOut">
              <a:rPr lang="fr-FR"/>
              <a:pPr>
                <a:defRPr/>
              </a:pPr>
              <a:t>22/08/2024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85FB6DA9-E8C4-4FF5-91E5-044AFEC98B8C}" type="slidenum">
              <a:rPr lang="fr-FR"/>
              <a:pPr>
                <a:defRPr/>
              </a:pPr>
              <a:t>‹N°›</a:t>
            </a:fld>
            <a:endParaRPr lang="fr-FR"/>
          </a:p>
        </p:txBody>
      </p:sp>
    </p:spTree>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E07C0F27-0EE0-4884-8C6F-C2E5FA78A54B}" type="datetimeFigureOut">
              <a:rPr lang="fr-FR"/>
              <a:pPr>
                <a:defRPr/>
              </a:pPr>
              <a:t>22/08/2024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AFC4D58-4455-4EF0-AC87-46B4E5ADB3C7}" type="slidenum">
              <a:rPr lang="fr-FR"/>
              <a:pPr>
                <a:defRPr/>
              </a:pPr>
              <a:t>‹N°›</a:t>
            </a:fld>
            <a:endParaRPr lang="fr-FR"/>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B1DD62-F745-45FF-B79D-11C9EA195167}" type="datetimeFigureOut">
              <a:rPr lang="fr-FR"/>
              <a:pPr>
                <a:defRPr/>
              </a:pPr>
              <a:t>22/08/2024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29106B0-A388-4E53-B77A-9A93A49A85AF}" type="slidenum">
              <a:rPr lang="fr-FR"/>
              <a:pPr>
                <a:defRPr/>
              </a:pPr>
              <a:t>‹N°›</a:t>
            </a:fld>
            <a:endParaRPr lang="fr-FR"/>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B36DF85D-9014-4629-8805-4EE36C907765}" type="datetimeFigureOut">
              <a:rPr lang="fr-FR"/>
              <a:pPr>
                <a:defRPr/>
              </a:pPr>
              <a:t>22/08/2024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2F268F5-7179-405E-B90E-C8144CBDC863}" type="slidenum">
              <a:rPr lang="fr-FR"/>
              <a:pPr>
                <a:defRPr/>
              </a:pPr>
              <a:t>‹N°›</a:t>
            </a:fld>
            <a:endParaRPr lang="fr-FR"/>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A9CBD8"/>
            </a:gs>
            <a:gs pos="50000">
              <a:srgbClr val="CADEE6"/>
            </a:gs>
            <a:gs pos="100000">
              <a:srgbClr val="E5EEF2"/>
            </a:gs>
          </a:gsLst>
          <a:lin ang="54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F785458-27F7-4C86-AADC-DDE82F6ECED8}" type="datetimeFigureOut">
              <a:rPr lang="fr-FR"/>
              <a:pPr>
                <a:defRPr/>
              </a:pPr>
              <a:t>22/08/2024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80182547-5F7D-4930-9F2B-7D7596580E5D}"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wipe dir="d"/>
  </p:transition>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60648"/>
            <a:ext cx="8352928" cy="6408712"/>
          </a:xfrm>
          <a:noFill/>
          <a:ln>
            <a:noFill/>
          </a:ln>
          <a:effectLst>
            <a:innerShdw blurRad="63500" dist="50800" dir="13500000">
              <a:prstClr val="black">
                <a:alpha val="50000"/>
              </a:prstClr>
            </a:innerShdw>
          </a:effectLst>
        </p:spPr>
        <p:txBody>
          <a:bodyPr/>
          <a:lstStyle/>
          <a:p>
            <a:r>
              <a:rPr lang="fr-FR" b="1" dirty="0">
                <a:latin typeface="Arial" panose="020B0604020202020204" pitchFamily="34" charset="0"/>
                <a:cs typeface="Arial" panose="020B0604020202020204" pitchFamily="34" charset="0"/>
              </a:rPr>
              <a:t>Un concours avait été lancé pour le texte national de la dictée 2023</a:t>
            </a:r>
            <a:r>
              <a:rPr lang="fr-FR" dirty="0">
                <a:latin typeface="Arial" panose="020B0604020202020204" pitchFamily="34" charset="0"/>
                <a:cs typeface="Arial" panose="020B0604020202020204" pitchFamily="34" charset="0"/>
              </a:rPr>
              <a:t>.</a:t>
            </a:r>
          </a:p>
          <a:p>
            <a:endParaRPr lang="fr-FR" sz="2400" dirty="0">
              <a:latin typeface="Arial" panose="020B0604020202020204" pitchFamily="34" charset="0"/>
              <a:cs typeface="Arial" panose="020B0604020202020204" pitchFamily="34" charset="0"/>
            </a:endParaRPr>
          </a:p>
          <a:p>
            <a:pPr marL="0" indent="0">
              <a:buNone/>
            </a:pPr>
            <a:r>
              <a:rPr lang="fr-FR" sz="3600" dirty="0">
                <a:latin typeface="Arial" panose="020B0604020202020204" pitchFamily="34" charset="0"/>
                <a:cs typeface="Arial" panose="020B0604020202020204" pitchFamily="34" charset="0"/>
              </a:rPr>
              <a:t>   Le texte qui vous a été présenté</a:t>
            </a:r>
          </a:p>
          <a:p>
            <a:pPr marL="0" indent="0">
              <a:buNone/>
            </a:pPr>
            <a:r>
              <a:rPr lang="fr-FR" sz="3600" dirty="0">
                <a:latin typeface="Arial" panose="020B0604020202020204" pitchFamily="34" charset="0"/>
                <a:cs typeface="Arial" panose="020B0604020202020204" pitchFamily="34" charset="0"/>
              </a:rPr>
              <a:t>            est  celui proposé par </a:t>
            </a:r>
            <a:r>
              <a:rPr lang="fr-FR" sz="3600" dirty="0"/>
              <a:t> </a:t>
            </a:r>
          </a:p>
          <a:p>
            <a:pPr marL="0" indent="0">
              <a:spcBef>
                <a:spcPts val="0"/>
              </a:spcBef>
              <a:buNone/>
            </a:pPr>
            <a:r>
              <a:rPr lang="fr-FR" sz="3600" dirty="0"/>
              <a:t>              </a:t>
            </a:r>
            <a:r>
              <a:rPr lang="fr-FR" sz="4000" b="1" dirty="0"/>
              <a:t>Monsieur Gabriel Perrin</a:t>
            </a:r>
            <a:endParaRPr lang="fr-FR" sz="4800" dirty="0"/>
          </a:p>
          <a:p>
            <a:pPr marL="0" indent="0">
              <a:lnSpc>
                <a:spcPts val="4800"/>
              </a:lnSpc>
              <a:spcBef>
                <a:spcPts val="0"/>
              </a:spcBef>
              <a:buNone/>
            </a:pPr>
            <a:r>
              <a:rPr lang="fr-FR" sz="4000" b="1" dirty="0"/>
              <a:t>          Membre de l'association </a:t>
            </a:r>
          </a:p>
          <a:p>
            <a:pPr marL="0" indent="0">
              <a:lnSpc>
                <a:spcPts val="4800"/>
              </a:lnSpc>
              <a:spcBef>
                <a:spcPts val="0"/>
              </a:spcBef>
              <a:buNone/>
            </a:pPr>
            <a:r>
              <a:rPr lang="fr-FR" sz="4000" b="1" dirty="0"/>
              <a:t>       Défense de la langue française</a:t>
            </a:r>
            <a:endParaRPr lang="fr-FR" sz="4800" dirty="0"/>
          </a:p>
          <a:p>
            <a:endParaRPr lang="fr-FR" sz="300" dirty="0">
              <a:latin typeface="Arial" panose="020B0604020202020204" pitchFamily="34" charset="0"/>
              <a:cs typeface="Arial" panose="020B0604020202020204" pitchFamily="34" charset="0"/>
            </a:endParaRPr>
          </a:p>
          <a:p>
            <a:endParaRPr lang="fr-FR" sz="1100" dirty="0">
              <a:latin typeface="Arial" panose="020B0604020202020204" pitchFamily="34" charset="0"/>
              <a:cs typeface="Arial" panose="020B0604020202020204" pitchFamily="34" charset="0"/>
            </a:endParaRPr>
          </a:p>
          <a:p>
            <a:pPr marL="0" indent="0" algn="ctr">
              <a:buNone/>
            </a:pPr>
            <a:r>
              <a:rPr lang="fr-FR" dirty="0">
                <a:solidFill>
                  <a:srgbClr val="C00000"/>
                </a:solidFill>
                <a:latin typeface="Arial" panose="020B0604020202020204" pitchFamily="34" charset="0"/>
                <a:cs typeface="Arial" panose="020B0604020202020204" pitchFamily="34" charset="0"/>
              </a:rPr>
              <a:t>Vous pourrez, vous aussi, </a:t>
            </a:r>
          </a:p>
          <a:p>
            <a:pPr marL="0" indent="0" algn="ctr">
              <a:buNone/>
            </a:pPr>
            <a:r>
              <a:rPr lang="fr-FR" dirty="0">
                <a:solidFill>
                  <a:srgbClr val="C00000"/>
                </a:solidFill>
                <a:latin typeface="Arial" panose="020B0604020202020204" pitchFamily="34" charset="0"/>
                <a:cs typeface="Arial" panose="020B0604020202020204" pitchFamily="34" charset="0"/>
              </a:rPr>
              <a:t>l’année prochaine concourir</a:t>
            </a:r>
            <a:r>
              <a:rPr lang="fr-FR" sz="1800" dirty="0">
                <a:solidFill>
                  <a:srgbClr val="C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926950168"/>
      </p:ext>
    </p:extLst>
  </p:cSld>
  <p:clrMapOvr>
    <a:masterClrMapping/>
  </p:clrMapOvr>
  <p:transition spd="slow">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71575"/>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chemeClr val="bg2">
                    <a:lumMod val="50000"/>
                  </a:schemeClr>
                </a:solidFill>
              </a:rPr>
              <a:t>Point n’est besoin de </a:t>
            </a:r>
            <a:r>
              <a:rPr lang="fr-FR" sz="3200" b="1" dirty="0">
                <a:solidFill>
                  <a:srgbClr val="FF0000"/>
                </a:solidFill>
              </a:rPr>
              <a:t>rappeler l’intérêt </a:t>
            </a:r>
            <a:r>
              <a:rPr lang="fr-FR" sz="3200" dirty="0">
                <a:solidFill>
                  <a:schemeClr val="bg2">
                    <a:lumMod val="50000"/>
                  </a:schemeClr>
                </a:solidFill>
              </a:rPr>
              <a:t>de cet exercice</a:t>
            </a:r>
            <a:endParaRPr lang="fr-FR" sz="4400" dirty="0">
              <a:solidFill>
                <a:schemeClr val="bg2">
                  <a:lumMod val="50000"/>
                </a:schemeClr>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2420888"/>
            <a:ext cx="8532440" cy="3046988"/>
          </a:xfrm>
          <a:prstGeom prst="rect">
            <a:avLst/>
          </a:prstGeom>
        </p:spPr>
        <p:txBody>
          <a:bodyPr wrap="square">
            <a:spAutoFit/>
          </a:bodyPr>
          <a:lstStyle/>
          <a:p>
            <a:r>
              <a:rPr lang="fr-FR" sz="3200" b="1" dirty="0">
                <a:solidFill>
                  <a:srgbClr val="FF0000"/>
                </a:solidFill>
              </a:rPr>
              <a:t>Rappeler </a:t>
            </a:r>
            <a:r>
              <a:rPr lang="fr-FR" sz="3200" dirty="0"/>
              <a:t>: verbe transitif du 1</a:t>
            </a:r>
            <a:r>
              <a:rPr lang="fr-FR" sz="3200" baseline="30000" dirty="0"/>
              <a:t>er</a:t>
            </a:r>
            <a:r>
              <a:rPr lang="fr-FR" sz="3200" dirty="0"/>
              <a:t> groupe, avec 2 l dans les formes de conjugaison à e muet (il rappelle bien que, elle rappellera).</a:t>
            </a:r>
          </a:p>
          <a:p>
            <a:endParaRPr lang="fr-FR" sz="3200" b="1" dirty="0">
              <a:solidFill>
                <a:srgbClr val="FF0000"/>
              </a:solidFill>
            </a:endParaRPr>
          </a:p>
          <a:p>
            <a:r>
              <a:rPr lang="fr-FR" sz="3200" b="1" dirty="0">
                <a:solidFill>
                  <a:srgbClr val="FF0000"/>
                </a:solidFill>
              </a:rPr>
              <a:t>Intérêt</a:t>
            </a:r>
            <a:r>
              <a:rPr lang="fr-FR" sz="3200" dirty="0">
                <a:solidFill>
                  <a:srgbClr val="FF0000"/>
                </a:solidFill>
              </a:rPr>
              <a:t> </a:t>
            </a:r>
            <a:r>
              <a:rPr lang="fr-FR" sz="3200" dirty="0"/>
              <a:t>: accent aigu sur le premier e et circonflexe sur le deuxième.</a:t>
            </a:r>
            <a:r>
              <a:rPr lang="fr-FR" b="1" dirty="0"/>
              <a:t> </a:t>
            </a:r>
          </a:p>
        </p:txBody>
      </p:sp>
    </p:spTree>
    <p:extLst>
      <p:ext uri="{BB962C8B-B14F-4D97-AF65-F5344CB8AC3E}">
        <p14:creationId xmlns:p14="http://schemas.microsoft.com/office/powerpoint/2010/main" val="113153612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738663"/>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chemeClr val="bg2">
                    <a:lumMod val="50000"/>
                  </a:schemeClr>
                </a:solidFill>
              </a:rPr>
              <a:t>Point n’est besoin de rappeler l’intérêt de </a:t>
            </a:r>
            <a:r>
              <a:rPr lang="fr-FR" sz="3200" b="1" dirty="0">
                <a:solidFill>
                  <a:srgbClr val="FF0000"/>
                </a:solidFill>
              </a:rPr>
              <a:t>cet</a:t>
            </a:r>
            <a:r>
              <a:rPr lang="fr-FR" sz="3200" b="1" dirty="0">
                <a:solidFill>
                  <a:schemeClr val="bg2">
                    <a:lumMod val="50000"/>
                  </a:schemeClr>
                </a:solidFill>
              </a:rPr>
              <a:t> </a:t>
            </a:r>
            <a:r>
              <a:rPr lang="fr-FR" sz="3200" b="1" dirty="0">
                <a:solidFill>
                  <a:srgbClr val="FF0000"/>
                </a:solidFill>
              </a:rPr>
              <a:t>exercice</a:t>
            </a:r>
            <a:endParaRPr lang="fr-FR" sz="44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985720"/>
            <a:ext cx="8532440" cy="4031873"/>
          </a:xfrm>
          <a:prstGeom prst="rect">
            <a:avLst/>
          </a:prstGeom>
        </p:spPr>
        <p:txBody>
          <a:bodyPr wrap="square">
            <a:spAutoFit/>
          </a:bodyPr>
          <a:lstStyle/>
          <a:p>
            <a:r>
              <a:rPr lang="fr-FR" sz="3200" b="1" dirty="0">
                <a:solidFill>
                  <a:srgbClr val="FF0000"/>
                </a:solidFill>
              </a:rPr>
              <a:t>Cet</a:t>
            </a:r>
            <a:r>
              <a:rPr lang="fr-FR" sz="3200" dirty="0"/>
              <a:t> : adjectif démonstratif masculin, détermine un nom désignant un être ou une chose (cette au féminin, et ces au pluriel). À ne pas confondre avec son homophone </a:t>
            </a:r>
            <a:r>
              <a:rPr lang="fr-FR" sz="3200" b="1" dirty="0"/>
              <a:t>ses, </a:t>
            </a:r>
            <a:r>
              <a:rPr lang="fr-FR" sz="3200" dirty="0"/>
              <a:t>adjectif possessif.</a:t>
            </a:r>
          </a:p>
          <a:p>
            <a:r>
              <a:rPr lang="fr-FR" sz="3200" b="1" dirty="0">
                <a:solidFill>
                  <a:srgbClr val="FF0000"/>
                </a:solidFill>
              </a:rPr>
              <a:t>Exercice</a:t>
            </a:r>
            <a:r>
              <a:rPr lang="fr-FR" sz="3200" b="1" dirty="0"/>
              <a:t> : </a:t>
            </a:r>
            <a:r>
              <a:rPr lang="fr-FR" sz="3200" dirty="0"/>
              <a:t>activité spécialement structurée, adaptée, qui permet de développer les capacités de quelqu’un dans un domaine.</a:t>
            </a:r>
          </a:p>
        </p:txBody>
      </p:sp>
    </p:spTree>
    <p:extLst>
      <p:ext uri="{BB962C8B-B14F-4D97-AF65-F5344CB8AC3E}">
        <p14:creationId xmlns:p14="http://schemas.microsoft.com/office/powerpoint/2010/main" val="35929204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16434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pour </a:t>
            </a:r>
            <a:r>
              <a:rPr lang="fr-FR" sz="3200" b="1" dirty="0">
                <a:solidFill>
                  <a:srgbClr val="FF0000"/>
                </a:solidFill>
              </a:rPr>
              <a:t>appréhender</a:t>
            </a:r>
            <a:r>
              <a:rPr lang="fr-FR" sz="3200" dirty="0"/>
              <a:t> les </a:t>
            </a:r>
            <a:r>
              <a:rPr lang="fr-FR" sz="3200" b="1" dirty="0">
                <a:solidFill>
                  <a:srgbClr val="FF0000"/>
                </a:solidFill>
              </a:rPr>
              <a:t>subtilités</a:t>
            </a:r>
            <a:r>
              <a:rPr lang="fr-FR" sz="3200" dirty="0"/>
              <a:t> de l’</a:t>
            </a:r>
            <a:r>
              <a:rPr lang="fr-FR" sz="3200" b="1" dirty="0">
                <a:solidFill>
                  <a:srgbClr val="FF0000"/>
                </a:solidFill>
              </a:rPr>
              <a:t>orthographe</a:t>
            </a:r>
            <a:r>
              <a:rPr lang="fr-FR" sz="3200" dirty="0"/>
              <a:t> </a:t>
            </a:r>
            <a:r>
              <a:rPr lang="fr-FR" sz="3200" b="1" dirty="0">
                <a:solidFill>
                  <a:srgbClr val="FF0000"/>
                </a:solidFill>
              </a:rPr>
              <a:t>usuelle</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916832"/>
            <a:ext cx="8532440" cy="4031873"/>
          </a:xfrm>
          <a:prstGeom prst="rect">
            <a:avLst/>
          </a:prstGeom>
        </p:spPr>
        <p:txBody>
          <a:bodyPr wrap="square">
            <a:spAutoFit/>
          </a:bodyPr>
          <a:lstStyle/>
          <a:p>
            <a:r>
              <a:rPr lang="fr-FR" sz="3200" b="1" dirty="0">
                <a:solidFill>
                  <a:srgbClr val="FF0000"/>
                </a:solidFill>
              </a:rPr>
              <a:t>Appréhender</a:t>
            </a:r>
            <a:r>
              <a:rPr lang="fr-FR" sz="3200" dirty="0"/>
              <a:t> : verbe transitif, saisir quelque chose par l’entendement, la pensée.</a:t>
            </a:r>
          </a:p>
          <a:p>
            <a:r>
              <a:rPr lang="fr-FR" sz="3200" b="1" dirty="0">
                <a:solidFill>
                  <a:srgbClr val="FF0000"/>
                </a:solidFill>
              </a:rPr>
              <a:t>Subtilités</a:t>
            </a:r>
            <a:r>
              <a:rPr lang="fr-FR" sz="3200" b="1" dirty="0"/>
              <a:t> </a:t>
            </a:r>
            <a:r>
              <a:rPr lang="fr-FR" sz="3200" dirty="0"/>
              <a:t>: finesse, raffinement, complication, sophistication, etc.</a:t>
            </a:r>
          </a:p>
          <a:p>
            <a:r>
              <a:rPr lang="fr-FR" sz="3200" b="1" dirty="0">
                <a:solidFill>
                  <a:srgbClr val="FF0000"/>
                </a:solidFill>
              </a:rPr>
              <a:t>Orthographe</a:t>
            </a:r>
            <a:r>
              <a:rPr lang="fr-FR" sz="3200" b="1" dirty="0"/>
              <a:t> </a:t>
            </a:r>
            <a:r>
              <a:rPr lang="fr-FR" sz="3200" dirty="0"/>
              <a:t>: se rappeler des 2 lettres h </a:t>
            </a:r>
            <a:r>
              <a:rPr lang="fr-FR" sz="3200" b="1" dirty="0"/>
              <a:t>.</a:t>
            </a:r>
            <a:r>
              <a:rPr lang="fr-FR" b="1" dirty="0"/>
              <a:t> </a:t>
            </a:r>
            <a:r>
              <a:rPr lang="fr-FR" sz="3200" b="1" dirty="0">
                <a:solidFill>
                  <a:srgbClr val="FF0000"/>
                </a:solidFill>
              </a:rPr>
              <a:t>Usuelle</a:t>
            </a:r>
            <a:r>
              <a:rPr lang="fr-FR" sz="3200" dirty="0"/>
              <a:t> : adjectif au féminin, le nom orthographe auquel il se rapporte étant du genre féminin.</a:t>
            </a:r>
            <a:r>
              <a:rPr lang="fr-FR" sz="3200" b="1" dirty="0"/>
              <a:t> </a:t>
            </a:r>
            <a:endParaRPr lang="fr-FR" sz="4800" dirty="0"/>
          </a:p>
        </p:txBody>
      </p:sp>
    </p:spTree>
    <p:extLst>
      <p:ext uri="{BB962C8B-B14F-4D97-AF65-F5344CB8AC3E}">
        <p14:creationId xmlns:p14="http://schemas.microsoft.com/office/powerpoint/2010/main" val="102893209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564829"/>
            <a:ext cx="8532440" cy="1569660"/>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et des règles grammaticales, enrichir son vocabulaire, et accéder à la </a:t>
            </a:r>
            <a:r>
              <a:rPr lang="fr-FR" sz="3200" b="1" dirty="0">
                <a:solidFill>
                  <a:srgbClr val="FF0000"/>
                </a:solidFill>
              </a:rPr>
              <a:t>compréhension</a:t>
            </a:r>
            <a:r>
              <a:rPr lang="fr-FR" sz="3200" dirty="0"/>
              <a:t> des écrits simples </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043608" y="2470994"/>
            <a:ext cx="7056784" cy="3539430"/>
          </a:xfrm>
          <a:prstGeom prst="rect">
            <a:avLst/>
          </a:prstGeom>
        </p:spPr>
        <p:txBody>
          <a:bodyPr wrap="square">
            <a:spAutoFit/>
          </a:bodyPr>
          <a:lstStyle/>
          <a:p>
            <a:r>
              <a:rPr lang="fr-FR" sz="3200" b="1" dirty="0">
                <a:solidFill>
                  <a:srgbClr val="FF0000"/>
                </a:solidFill>
              </a:rPr>
              <a:t>Compréhension</a:t>
            </a:r>
            <a:r>
              <a:rPr lang="fr-FR" sz="3200" dirty="0"/>
              <a:t> : règle de la lettre m devant un m, un b ou un p (procédé mnémotechnique Maman, Bébé, Papa, ou </a:t>
            </a:r>
            <a:r>
              <a:rPr lang="fr-FR" sz="3200" dirty="0" err="1"/>
              <a:t>Mbappé</a:t>
            </a:r>
            <a:r>
              <a:rPr lang="fr-FR" sz="3200" dirty="0"/>
              <a:t>. Exceptions : embonpoint, panpan, perlimpinpin, rantanplan, bonbon, bonbonnière, sainbois). Penser au h imperceptible.</a:t>
            </a:r>
          </a:p>
        </p:txBody>
      </p:sp>
    </p:spTree>
    <p:extLst>
      <p:ext uri="{BB962C8B-B14F-4D97-AF65-F5344CB8AC3E}">
        <p14:creationId xmlns:p14="http://schemas.microsoft.com/office/powerpoint/2010/main" val="284969254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454392" y="396797"/>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des écrits simples ou </a:t>
            </a:r>
            <a:r>
              <a:rPr lang="fr-FR" sz="3200" b="1" dirty="0">
                <a:solidFill>
                  <a:srgbClr val="FF0000"/>
                </a:solidFill>
              </a:rPr>
              <a:t>étincelants de</a:t>
            </a:r>
            <a:r>
              <a:rPr lang="fr-FR" sz="3200" dirty="0"/>
              <a:t>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981572"/>
            <a:ext cx="8532440" cy="5693866"/>
          </a:xfrm>
          <a:prstGeom prst="rect">
            <a:avLst/>
          </a:prstGeom>
        </p:spPr>
        <p:txBody>
          <a:bodyPr wrap="square">
            <a:spAutoFit/>
          </a:bodyPr>
          <a:lstStyle/>
          <a:p>
            <a:r>
              <a:rPr lang="fr-FR" sz="2800" b="1" dirty="0">
                <a:solidFill>
                  <a:srgbClr val="FF0000"/>
                </a:solidFill>
              </a:rPr>
              <a:t>Étincelants de </a:t>
            </a:r>
            <a:r>
              <a:rPr lang="fr-FR" sz="2800" dirty="0"/>
              <a:t>: choix entre participe présent et adjectif verbal ; les formes en </a:t>
            </a:r>
            <a:r>
              <a:rPr lang="fr-FR" sz="2800" dirty="0" err="1"/>
              <a:t>ant</a:t>
            </a:r>
            <a:r>
              <a:rPr lang="fr-FR" sz="2800" dirty="0"/>
              <a:t> suivies d’un complément qui indique la cause varient le plus souvent. Exemples : « Les femmes sont comme </a:t>
            </a:r>
            <a:r>
              <a:rPr lang="fr-FR" sz="2800" b="1" dirty="0"/>
              <a:t>brillantes d’une</a:t>
            </a:r>
            <a:r>
              <a:rPr lang="fr-FR" sz="2800" dirty="0"/>
              <a:t> nouvelle passion (Giono) ; Les cheveux </a:t>
            </a:r>
            <a:r>
              <a:rPr lang="fr-FR" sz="2800" b="1" dirty="0"/>
              <a:t>brillants de sève</a:t>
            </a:r>
            <a:r>
              <a:rPr lang="fr-FR" sz="2800" dirty="0"/>
              <a:t> (Maupassant) ; Hommes </a:t>
            </a:r>
            <a:r>
              <a:rPr lang="fr-FR" sz="2800" b="1" dirty="0"/>
              <a:t>brillants d’intelligence</a:t>
            </a:r>
            <a:r>
              <a:rPr lang="fr-FR" sz="2800" dirty="0"/>
              <a:t> (Beauvoir) ; Tilleuls </a:t>
            </a:r>
            <a:r>
              <a:rPr lang="fr-FR" sz="2800" b="1" dirty="0" err="1"/>
              <a:t>dégouttants</a:t>
            </a:r>
            <a:r>
              <a:rPr lang="fr-FR" sz="2800" b="1" dirty="0"/>
              <a:t> de pluie</a:t>
            </a:r>
            <a:r>
              <a:rPr lang="fr-FR" sz="2800" dirty="0"/>
              <a:t> (Gracq) ; Elle était là, </a:t>
            </a:r>
            <a:r>
              <a:rPr lang="fr-FR" sz="2800" b="1" dirty="0"/>
              <a:t>brûlante d’une</a:t>
            </a:r>
            <a:r>
              <a:rPr lang="fr-FR" sz="2800" dirty="0"/>
              <a:t> grande fièvre (Loti) ; Amies </a:t>
            </a:r>
            <a:r>
              <a:rPr lang="fr-FR" sz="2800" b="1" dirty="0"/>
              <a:t>pétillantes de</a:t>
            </a:r>
            <a:r>
              <a:rPr lang="fr-FR" sz="2800" dirty="0"/>
              <a:t> curiosité (Proust) ; Tout </a:t>
            </a:r>
            <a:r>
              <a:rPr lang="fr-FR" sz="2800" b="1" dirty="0"/>
              <a:t>ruisselants de</a:t>
            </a:r>
            <a:r>
              <a:rPr lang="fr-FR" sz="2800" dirty="0"/>
              <a:t> pierreries (Hugo) ; Des desserts </a:t>
            </a:r>
            <a:r>
              <a:rPr lang="fr-FR" sz="2800" b="1" dirty="0"/>
              <a:t>débordants de</a:t>
            </a:r>
            <a:r>
              <a:rPr lang="fr-FR" sz="2800" dirty="0"/>
              <a:t> bruit, de tendresses, de cris…(Goncourt, Manette Salomon) ».</a:t>
            </a:r>
          </a:p>
        </p:txBody>
      </p:sp>
    </p:spTree>
    <p:extLst>
      <p:ext uri="{BB962C8B-B14F-4D97-AF65-F5344CB8AC3E}">
        <p14:creationId xmlns:p14="http://schemas.microsoft.com/office/powerpoint/2010/main" val="84831200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447027"/>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 </a:t>
            </a:r>
            <a:r>
              <a:rPr lang="fr-FR" sz="3200" b="1" dirty="0">
                <a:solidFill>
                  <a:srgbClr val="FF0000"/>
                </a:solidFill>
              </a:rPr>
              <a:t>concetti (s) </a:t>
            </a:r>
            <a:r>
              <a:rPr lang="fr-FR" sz="3200" dirty="0"/>
              <a:t>choisis, </a:t>
            </a:r>
            <a:r>
              <a:rPr lang="fr-FR" sz="3200" b="1" dirty="0">
                <a:solidFill>
                  <a:srgbClr val="FF0000"/>
                </a:solidFill>
              </a:rPr>
              <a:t>en quête du </a:t>
            </a:r>
            <a:r>
              <a:rPr lang="fr-FR" sz="3200" dirty="0"/>
              <a:t>graal</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95536" y="1988840"/>
            <a:ext cx="8532440" cy="3539430"/>
          </a:xfrm>
          <a:prstGeom prst="rect">
            <a:avLst/>
          </a:prstGeom>
        </p:spPr>
        <p:txBody>
          <a:bodyPr wrap="square">
            <a:spAutoFit/>
          </a:bodyPr>
          <a:lstStyle/>
          <a:p>
            <a:r>
              <a:rPr lang="fr-FR" sz="3200" b="1" dirty="0">
                <a:solidFill>
                  <a:srgbClr val="FF0000"/>
                </a:solidFill>
              </a:rPr>
              <a:t>Concetti</a:t>
            </a:r>
            <a:r>
              <a:rPr lang="fr-FR" sz="3200" b="1" dirty="0"/>
              <a:t> </a:t>
            </a:r>
            <a:r>
              <a:rPr lang="fr-FR" sz="3200" dirty="0"/>
              <a:t>: nom masculin pluriel, concettis en orthographe réformée, pluriel de l’italien concetto, du latin </a:t>
            </a:r>
            <a:r>
              <a:rPr lang="fr-FR" sz="3200" dirty="0" err="1"/>
              <a:t>conceptus</a:t>
            </a:r>
            <a:r>
              <a:rPr lang="fr-FR" sz="3200" dirty="0"/>
              <a:t>, concept ; Traits d’esprit recherchés.</a:t>
            </a:r>
          </a:p>
          <a:p>
            <a:r>
              <a:rPr lang="fr-FR" sz="3200" b="1" dirty="0">
                <a:solidFill>
                  <a:srgbClr val="FF0000"/>
                </a:solidFill>
              </a:rPr>
              <a:t>En quête de</a:t>
            </a:r>
            <a:r>
              <a:rPr lang="fr-FR" sz="3200" dirty="0">
                <a:solidFill>
                  <a:srgbClr val="FF0000"/>
                </a:solidFill>
              </a:rPr>
              <a:t> </a:t>
            </a:r>
            <a:r>
              <a:rPr lang="fr-FR" sz="3200" dirty="0"/>
              <a:t>: expression pour être à la recherche de quelqu’un ou quelque chose. Ce n’était pas là une enquête policière.</a:t>
            </a:r>
          </a:p>
        </p:txBody>
      </p:sp>
    </p:spTree>
    <p:extLst>
      <p:ext uri="{BB962C8B-B14F-4D97-AF65-F5344CB8AC3E}">
        <p14:creationId xmlns:p14="http://schemas.microsoft.com/office/powerpoint/2010/main" val="205603853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809417"/>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en quête du </a:t>
            </a:r>
            <a:r>
              <a:rPr lang="fr-FR" sz="3200" b="1" dirty="0">
                <a:solidFill>
                  <a:srgbClr val="FF0000"/>
                </a:solidFill>
              </a:rPr>
              <a:t>graal de la lecture </a:t>
            </a:r>
            <a:r>
              <a:rPr lang="fr-FR" sz="3200" dirty="0"/>
              <a:t>sans peine</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628800"/>
            <a:ext cx="8532440" cy="4832092"/>
          </a:xfrm>
          <a:prstGeom prst="rect">
            <a:avLst/>
          </a:prstGeom>
        </p:spPr>
        <p:txBody>
          <a:bodyPr wrap="square">
            <a:spAutoFit/>
          </a:bodyPr>
          <a:lstStyle/>
          <a:p>
            <a:r>
              <a:rPr lang="fr-FR" sz="2800" b="1" dirty="0">
                <a:solidFill>
                  <a:srgbClr val="FF0000"/>
                </a:solidFill>
              </a:rPr>
              <a:t>Graal</a:t>
            </a:r>
            <a:r>
              <a:rPr lang="fr-FR" sz="2800" dirty="0">
                <a:solidFill>
                  <a:srgbClr val="FF0000"/>
                </a:solidFill>
              </a:rPr>
              <a:t> </a:t>
            </a:r>
            <a:r>
              <a:rPr lang="fr-FR" sz="2800" b="1" dirty="0">
                <a:solidFill>
                  <a:srgbClr val="FF0000"/>
                </a:solidFill>
              </a:rPr>
              <a:t>de la lecture </a:t>
            </a:r>
            <a:r>
              <a:rPr lang="fr-FR" sz="2800" dirty="0"/>
              <a:t>: objet d’une quête difficile (des graals inaccessibles) ; « Aujourd’hui, le graal, c’est un CDI à temps complet » (Olivier Adam</a:t>
            </a:r>
            <a:r>
              <a:rPr lang="fr-FR" sz="2800" b="1" dirty="0"/>
              <a:t>). Pas de majuscule dans cette acception du terme</a:t>
            </a:r>
            <a:r>
              <a:rPr lang="fr-FR" sz="2800" dirty="0"/>
              <a:t>, ce n’est pas la quête du Graal, symbole du salut spirituel au Moyen Âge, ni du Graal, coupe qui aurait servi lors de la Cène, dans laquelle aurait été recueilli le sang du Christ sur la Croix. Explications tirées du Petit Robert, Larousse se contentant du Graal ou Saint-Graal dans la partie des noms propres.</a:t>
            </a:r>
          </a:p>
        </p:txBody>
      </p:sp>
    </p:spTree>
    <p:extLst>
      <p:ext uri="{BB962C8B-B14F-4D97-AF65-F5344CB8AC3E}">
        <p14:creationId xmlns:p14="http://schemas.microsoft.com/office/powerpoint/2010/main" val="301093112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5274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avec son </a:t>
            </a:r>
            <a:r>
              <a:rPr lang="fr-FR" sz="3200" b="1" dirty="0">
                <a:solidFill>
                  <a:srgbClr val="FF0000"/>
                </a:solidFill>
              </a:rPr>
              <a:t>corollaire </a:t>
            </a:r>
            <a:r>
              <a:rPr lang="fr-FR" sz="3200" dirty="0"/>
              <a:t>d’épanouissement intellectuel assuré.  </a:t>
            </a:r>
          </a:p>
        </p:txBody>
      </p:sp>
      <p:sp>
        <p:nvSpPr>
          <p:cNvPr id="2" name="Rectangle 1">
            <a:extLst>
              <a:ext uri="{FF2B5EF4-FFF2-40B4-BE49-F238E27FC236}">
                <a16:creationId xmlns:a16="http://schemas.microsoft.com/office/drawing/2014/main" id="{9CB1CF44-846B-49DC-8FA8-B410DEF44DDD}"/>
              </a:ext>
            </a:extLst>
          </p:cNvPr>
          <p:cNvSpPr/>
          <p:nvPr/>
        </p:nvSpPr>
        <p:spPr>
          <a:xfrm>
            <a:off x="315624" y="1920957"/>
            <a:ext cx="8532440" cy="1569660"/>
          </a:xfrm>
          <a:prstGeom prst="rect">
            <a:avLst/>
          </a:prstGeom>
        </p:spPr>
        <p:txBody>
          <a:bodyPr wrap="square">
            <a:spAutoFit/>
          </a:bodyPr>
          <a:lstStyle/>
          <a:p>
            <a:r>
              <a:rPr lang="fr-FR" sz="3200" b="1" dirty="0">
                <a:solidFill>
                  <a:srgbClr val="FF0000"/>
                </a:solidFill>
              </a:rPr>
              <a:t>Corollaire</a:t>
            </a:r>
            <a:r>
              <a:rPr lang="fr-FR" sz="3200" dirty="0"/>
              <a:t> : nom masculin, fait résultant inévitablement d’un autre fait, conséquence. Corolaire en orthographe réformée.</a:t>
            </a:r>
          </a:p>
        </p:txBody>
      </p:sp>
    </p:spTree>
    <p:extLst>
      <p:ext uri="{BB962C8B-B14F-4D97-AF65-F5344CB8AC3E}">
        <p14:creationId xmlns:p14="http://schemas.microsoft.com/office/powerpoint/2010/main" val="37229500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34862"/>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Du </a:t>
            </a:r>
            <a:r>
              <a:rPr lang="fr-FR" sz="3200" b="1" dirty="0">
                <a:solidFill>
                  <a:srgbClr val="FF0000"/>
                </a:solidFill>
              </a:rPr>
              <a:t>bambin</a:t>
            </a:r>
            <a:r>
              <a:rPr lang="fr-FR" sz="3200" dirty="0"/>
              <a:t> enthousiaste à </a:t>
            </a:r>
            <a:r>
              <a:rPr lang="fr-FR" sz="3200" b="1" dirty="0">
                <a:solidFill>
                  <a:srgbClr val="FF0000"/>
                </a:solidFill>
              </a:rPr>
              <a:t>l’ado retors</a:t>
            </a:r>
            <a:r>
              <a:rPr lang="fr-FR" sz="3200" dirty="0"/>
              <a:t>,</a:t>
            </a:r>
            <a:endParaRPr lang="fr-FR" sz="72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844824"/>
            <a:ext cx="8532440" cy="4524315"/>
          </a:xfrm>
          <a:prstGeom prst="rect">
            <a:avLst/>
          </a:prstGeom>
        </p:spPr>
        <p:txBody>
          <a:bodyPr wrap="square">
            <a:spAutoFit/>
          </a:bodyPr>
          <a:lstStyle/>
          <a:p>
            <a:r>
              <a:rPr lang="fr-FR" sz="3200" b="1" dirty="0">
                <a:solidFill>
                  <a:srgbClr val="FF0000"/>
                </a:solidFill>
              </a:rPr>
              <a:t>Bambin</a:t>
            </a:r>
            <a:r>
              <a:rPr lang="fr-FR" sz="3200" dirty="0"/>
              <a:t> : petit garçon, petite fille, le féminin bambine est rare. Règle </a:t>
            </a:r>
            <a:r>
              <a:rPr lang="fr-FR" sz="3200" dirty="0" err="1"/>
              <a:t>Mbappé</a:t>
            </a:r>
            <a:r>
              <a:rPr lang="fr-FR" sz="3200" dirty="0"/>
              <a:t>.</a:t>
            </a:r>
          </a:p>
          <a:p>
            <a:r>
              <a:rPr lang="fr-FR" sz="3200" b="1" dirty="0">
                <a:solidFill>
                  <a:srgbClr val="FF0000"/>
                </a:solidFill>
              </a:rPr>
              <a:t>Ado</a:t>
            </a:r>
            <a:r>
              <a:rPr lang="fr-FR" sz="3200" dirty="0"/>
              <a:t> : nom familier pour adolescent (des ados au pluriel).</a:t>
            </a:r>
          </a:p>
          <a:p>
            <a:r>
              <a:rPr lang="fr-FR" sz="3200" b="1" dirty="0">
                <a:solidFill>
                  <a:srgbClr val="FF0000"/>
                </a:solidFill>
              </a:rPr>
              <a:t>Retors</a:t>
            </a:r>
            <a:r>
              <a:rPr lang="fr-FR" sz="3200" dirty="0">
                <a:solidFill>
                  <a:srgbClr val="FF0000"/>
                </a:solidFill>
              </a:rPr>
              <a:t> </a:t>
            </a:r>
            <a:r>
              <a:rPr lang="fr-FR" sz="3200" dirty="0"/>
              <a:t>: féminin retorse, adjectif, qui manie la ruse avec une finesse tortueuse. Un politicien retors prêt à toutes les intrigues. Synonymes : futé, madré, matois, roublard, roué, rusé. Au masculin, le s ne se prononce pas.</a:t>
            </a:r>
          </a:p>
        </p:txBody>
      </p:sp>
    </p:spTree>
    <p:extLst>
      <p:ext uri="{BB962C8B-B14F-4D97-AF65-F5344CB8AC3E}">
        <p14:creationId xmlns:p14="http://schemas.microsoft.com/office/powerpoint/2010/main" val="419678291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95936" y="4752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 </a:t>
            </a:r>
            <a:r>
              <a:rPr lang="fr-FR" sz="3200" b="1" dirty="0">
                <a:solidFill>
                  <a:srgbClr val="FF0000"/>
                </a:solidFill>
              </a:rPr>
              <a:t>jusqu’au</a:t>
            </a:r>
            <a:r>
              <a:rPr lang="fr-FR" sz="3200" dirty="0"/>
              <a:t> vieillard </a:t>
            </a:r>
            <a:r>
              <a:rPr lang="fr-FR" sz="3200" b="1" dirty="0">
                <a:solidFill>
                  <a:srgbClr val="FF0000"/>
                </a:solidFill>
              </a:rPr>
              <a:t>cacochyme</a:t>
            </a:r>
            <a:r>
              <a:rPr lang="fr-FR" sz="3200" dirty="0"/>
              <a:t> et la g</a:t>
            </a:r>
            <a:r>
              <a:rPr lang="fr-FR" sz="3200" b="1" dirty="0">
                <a:solidFill>
                  <a:srgbClr val="FF0000"/>
                </a:solidFill>
              </a:rPr>
              <a:t>rand-mère</a:t>
            </a:r>
            <a:r>
              <a:rPr lang="fr-FR" sz="3200" dirty="0"/>
              <a:t> à l’</a:t>
            </a:r>
            <a:r>
              <a:rPr lang="fr-FR" sz="3200" b="1" dirty="0">
                <a:solidFill>
                  <a:srgbClr val="FF0000"/>
                </a:solidFill>
              </a:rPr>
              <a:t>alacrité</a:t>
            </a:r>
            <a:r>
              <a:rPr lang="fr-FR" sz="3200" dirty="0"/>
              <a:t> débordante</a:t>
            </a:r>
            <a:r>
              <a:rPr lang="fr-FR" dirty="0"/>
              <a:t>,</a:t>
            </a:r>
            <a:endParaRPr lang="fr-FR" sz="32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232168"/>
            <a:ext cx="8532440" cy="5509200"/>
          </a:xfrm>
          <a:prstGeom prst="rect">
            <a:avLst/>
          </a:prstGeom>
        </p:spPr>
        <p:txBody>
          <a:bodyPr wrap="square">
            <a:spAutoFit/>
          </a:bodyPr>
          <a:lstStyle/>
          <a:p>
            <a:r>
              <a:rPr lang="fr-FR" sz="3200" b="1" dirty="0">
                <a:solidFill>
                  <a:srgbClr val="FF0000"/>
                </a:solidFill>
              </a:rPr>
              <a:t>Jusqu’au</a:t>
            </a:r>
            <a:r>
              <a:rPr lang="fr-FR" sz="3200" dirty="0"/>
              <a:t> : de l’adverbe jusque dont le e final s’élide toujours devant une voyelle : jusqu’alors, jusqu’ici, </a:t>
            </a:r>
            <a:r>
              <a:rPr lang="fr-FR" sz="3200" b="1" dirty="0"/>
              <a:t>jusqu’au jour où.</a:t>
            </a:r>
            <a:endParaRPr lang="fr-FR" sz="3200" dirty="0"/>
          </a:p>
          <a:p>
            <a:r>
              <a:rPr lang="fr-FR" sz="3200" b="1" dirty="0">
                <a:solidFill>
                  <a:srgbClr val="FF0000"/>
                </a:solidFill>
              </a:rPr>
              <a:t>Cacochyme</a:t>
            </a:r>
            <a:r>
              <a:rPr lang="fr-FR" sz="3200" b="1" dirty="0"/>
              <a:t> </a:t>
            </a:r>
            <a:r>
              <a:rPr lang="fr-FR" sz="3200" dirty="0"/>
              <a:t>: adjectif et nom, maladif, malingre, souffreteux ; ce qui n’empêche pas complètement d’entretenir une activité cérébrale.</a:t>
            </a:r>
          </a:p>
          <a:p>
            <a:r>
              <a:rPr lang="fr-FR" sz="3200" b="1" dirty="0">
                <a:solidFill>
                  <a:srgbClr val="FF0000"/>
                </a:solidFill>
              </a:rPr>
              <a:t>Grand-mère</a:t>
            </a:r>
            <a:r>
              <a:rPr lang="fr-FR" sz="3200" dirty="0"/>
              <a:t> : grand-mères ou grands-mères au pluriel.</a:t>
            </a:r>
          </a:p>
          <a:p>
            <a:r>
              <a:rPr lang="fr-FR" sz="3200" b="1" dirty="0">
                <a:solidFill>
                  <a:srgbClr val="FF0000"/>
                </a:solidFill>
              </a:rPr>
              <a:t>Alacrité</a:t>
            </a:r>
            <a:r>
              <a:rPr lang="fr-FR" sz="3200" dirty="0"/>
              <a:t> : gaieté vive, entraînante. </a:t>
            </a:r>
            <a:r>
              <a:rPr lang="fr-FR" sz="2400" dirty="0"/>
              <a:t>Synonymes</a:t>
            </a:r>
            <a:r>
              <a:rPr lang="fr-FR" sz="3200" dirty="0"/>
              <a:t> : allant, enjouement, entrain, allégresse.</a:t>
            </a:r>
          </a:p>
        </p:txBody>
      </p:sp>
    </p:spTree>
    <p:extLst>
      <p:ext uri="{BB962C8B-B14F-4D97-AF65-F5344CB8AC3E}">
        <p14:creationId xmlns:p14="http://schemas.microsoft.com/office/powerpoint/2010/main" val="409566496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Image 2" descr="logo 2013 transparent.png"/>
          <p:cNvPicPr>
            <a:picLocks noChangeAspect="1"/>
          </p:cNvPicPr>
          <p:nvPr/>
        </p:nvPicPr>
        <p:blipFill>
          <a:blip r:embed="rId3" cstate="print"/>
          <a:srcRect/>
          <a:stretch>
            <a:fillRect/>
          </a:stretch>
        </p:blipFill>
        <p:spPr bwMode="auto">
          <a:xfrm>
            <a:off x="6876256" y="5949280"/>
            <a:ext cx="1908175" cy="725487"/>
          </a:xfrm>
          <a:prstGeom prst="rect">
            <a:avLst/>
          </a:prstGeom>
          <a:noFill/>
          <a:ln w="9525">
            <a:noFill/>
            <a:miter lim="800000"/>
            <a:headEnd/>
            <a:tailEnd/>
          </a:ln>
        </p:spPr>
      </p:pic>
      <p:sp>
        <p:nvSpPr>
          <p:cNvPr id="39939" name="Rectangle 1"/>
          <p:cNvSpPr>
            <a:spLocks noChangeArrowheads="1"/>
          </p:cNvSpPr>
          <p:nvPr/>
        </p:nvSpPr>
        <p:spPr bwMode="auto">
          <a:xfrm>
            <a:off x="0" y="21471"/>
            <a:ext cx="9144000" cy="6032421"/>
          </a:xfrm>
          <a:prstGeom prst="rect">
            <a:avLst/>
          </a:prstGeom>
          <a:noFill/>
          <a:ln w="9525">
            <a:noFill/>
            <a:miter lim="800000"/>
            <a:headEnd/>
            <a:tailEnd/>
          </a:ln>
        </p:spPr>
        <p:txBody>
          <a:bodyPr anchor="ctr">
            <a:spAutoFit/>
          </a:bodyPr>
          <a:lstStyle/>
          <a:p>
            <a:pPr algn="ctr"/>
            <a:r>
              <a:rPr lang="fr-FR" sz="4000" b="1" dirty="0">
                <a:latin typeface="Calibri" pitchFamily="34" charset="0"/>
              </a:rPr>
              <a:t>Autocorrection :</a:t>
            </a:r>
          </a:p>
          <a:p>
            <a:pPr algn="ctr"/>
            <a:endParaRPr lang="fr-FR" sz="800" b="1" dirty="0">
              <a:latin typeface="Calibri" pitchFamily="34" charset="0"/>
            </a:endParaRPr>
          </a:p>
          <a:p>
            <a:pPr algn="ctr" eaLnBrk="0" hangingPunct="0"/>
            <a:r>
              <a:rPr lang="fr-FR" sz="3600" dirty="0">
                <a:latin typeface="Calibri" pitchFamily="34" charset="0"/>
              </a:rPr>
              <a:t>Chaque participant aura à noter sur la copie </a:t>
            </a:r>
          </a:p>
          <a:p>
            <a:pPr algn="ctr" eaLnBrk="0" hangingPunct="0"/>
            <a:r>
              <a:rPr lang="fr-FR" sz="3600" dirty="0">
                <a:latin typeface="Calibri" pitchFamily="34" charset="0"/>
              </a:rPr>
              <a:t>qui lui sera confiée les différences entre le texte </a:t>
            </a:r>
          </a:p>
          <a:p>
            <a:pPr algn="ctr" eaLnBrk="0" hangingPunct="0"/>
            <a:r>
              <a:rPr lang="fr-FR" sz="3600" dirty="0">
                <a:latin typeface="Calibri" pitchFamily="34" charset="0"/>
              </a:rPr>
              <a:t>qu’il aura sous les yeux et le texte de la dictée, projeté sur l’écran.</a:t>
            </a:r>
          </a:p>
          <a:p>
            <a:pPr algn="ctr" eaLnBrk="0" hangingPunct="0"/>
            <a:r>
              <a:rPr lang="fr-FR" sz="1400" dirty="0">
                <a:latin typeface="Calibri" pitchFamily="34" charset="0"/>
              </a:rPr>
              <a:t> </a:t>
            </a:r>
          </a:p>
          <a:p>
            <a:pPr algn="ctr" eaLnBrk="0" hangingPunct="0"/>
            <a:r>
              <a:rPr lang="fr-FR" sz="3600" dirty="0">
                <a:latin typeface="Calibri" pitchFamily="34" charset="0"/>
              </a:rPr>
              <a:t>Ces différences seront encerclées </a:t>
            </a:r>
          </a:p>
          <a:p>
            <a:pPr algn="ctr" eaLnBrk="0" hangingPunct="0"/>
            <a:r>
              <a:rPr lang="fr-FR" sz="3600" dirty="0">
                <a:latin typeface="Calibri" pitchFamily="34" charset="0"/>
              </a:rPr>
              <a:t>sans juger de l’importance de la faute.</a:t>
            </a:r>
          </a:p>
          <a:p>
            <a:pPr algn="ctr" eaLnBrk="0" hangingPunct="0"/>
            <a:r>
              <a:rPr lang="fr-FR" sz="3600" dirty="0">
                <a:latin typeface="Calibri" pitchFamily="34" charset="0"/>
              </a:rPr>
              <a:t>Les 10 copies Juniors, les 10 copies jeunes et les 10 copies Adultes </a:t>
            </a:r>
          </a:p>
          <a:p>
            <a:pPr algn="ctr" eaLnBrk="0" hangingPunct="0"/>
            <a:r>
              <a:rPr lang="fr-FR" sz="3600" dirty="0">
                <a:latin typeface="Calibri" pitchFamily="34" charset="0"/>
              </a:rPr>
              <a:t>seront prélevées par le jury qui les départagera.</a:t>
            </a:r>
          </a:p>
        </p:txBody>
      </p:sp>
    </p:spTree>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677302"/>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sa pratique</a:t>
            </a:r>
            <a:r>
              <a:rPr lang="fr-FR" sz="3200" b="1" dirty="0">
                <a:solidFill>
                  <a:srgbClr val="FF0000"/>
                </a:solidFill>
              </a:rPr>
              <a:t> assidue </a:t>
            </a:r>
            <a:r>
              <a:rPr lang="fr-FR" sz="3200" dirty="0"/>
              <a:t>est, </a:t>
            </a:r>
            <a:r>
              <a:rPr lang="fr-FR" sz="3200" b="1" dirty="0">
                <a:solidFill>
                  <a:srgbClr val="FF0000"/>
                </a:solidFill>
              </a:rPr>
              <a:t>sans conteste</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27738" y="2348880"/>
            <a:ext cx="8532440" cy="3539430"/>
          </a:xfrm>
          <a:prstGeom prst="rect">
            <a:avLst/>
          </a:prstGeom>
        </p:spPr>
        <p:txBody>
          <a:bodyPr wrap="square">
            <a:spAutoFit/>
          </a:bodyPr>
          <a:lstStyle/>
          <a:p>
            <a:r>
              <a:rPr lang="fr-FR" sz="3200" b="1" dirty="0">
                <a:solidFill>
                  <a:srgbClr val="FF0000"/>
                </a:solidFill>
              </a:rPr>
              <a:t>Assidue</a:t>
            </a:r>
            <a:r>
              <a:rPr lang="fr-FR" sz="3200" dirty="0"/>
              <a:t> : masculin assidu, sans tréma (aiguë) ni accent, contrairement à l’adverbe assidûment devenu assidument en orthographe réformée.</a:t>
            </a:r>
          </a:p>
          <a:p>
            <a:r>
              <a:rPr lang="fr-FR" sz="3200" b="1" dirty="0">
                <a:solidFill>
                  <a:srgbClr val="FF0000"/>
                </a:solidFill>
              </a:rPr>
              <a:t>Sans conteste</a:t>
            </a:r>
            <a:r>
              <a:rPr lang="fr-FR" sz="3200" dirty="0">
                <a:solidFill>
                  <a:srgbClr val="FF0000"/>
                </a:solidFill>
              </a:rPr>
              <a:t> </a:t>
            </a:r>
            <a:r>
              <a:rPr lang="fr-FR" sz="3200" dirty="0"/>
              <a:t>: locution adverbiale, incontestablement ; Dans le contexte, ce n’était pas un test (sans qu’on teste…).     </a:t>
            </a:r>
          </a:p>
        </p:txBody>
      </p:sp>
    </p:spTree>
    <p:extLst>
      <p:ext uri="{BB962C8B-B14F-4D97-AF65-F5344CB8AC3E}">
        <p14:creationId xmlns:p14="http://schemas.microsoft.com/office/powerpoint/2010/main" val="183174969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60040" y="37446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un moyen des plus efficaces </a:t>
            </a:r>
            <a:r>
              <a:rPr lang="fr-FR" sz="3200" dirty="0"/>
              <a:t>pour stimuler la </a:t>
            </a:r>
            <a:r>
              <a:rPr lang="fr-FR" sz="3200" b="1" dirty="0">
                <a:solidFill>
                  <a:srgbClr val="FF0000"/>
                </a:solidFill>
              </a:rPr>
              <a:t>plasticité</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1917407"/>
            <a:ext cx="8532440" cy="4524315"/>
          </a:xfrm>
          <a:prstGeom prst="rect">
            <a:avLst/>
          </a:prstGeom>
        </p:spPr>
        <p:txBody>
          <a:bodyPr wrap="square">
            <a:spAutoFit/>
          </a:bodyPr>
          <a:lstStyle/>
          <a:p>
            <a:r>
              <a:rPr lang="fr-FR" sz="3200" b="1" dirty="0">
                <a:solidFill>
                  <a:srgbClr val="FF0000"/>
                </a:solidFill>
              </a:rPr>
              <a:t>Un moyen des plus efficaces</a:t>
            </a:r>
            <a:r>
              <a:rPr lang="fr-FR" sz="3200" dirty="0">
                <a:solidFill>
                  <a:srgbClr val="FF0000"/>
                </a:solidFill>
              </a:rPr>
              <a:t> </a:t>
            </a:r>
            <a:r>
              <a:rPr lang="fr-FR" sz="3200" dirty="0"/>
              <a:t>: l’adjectif s’accorde toujours au pluriel et en genre avec le nom auquel il se rapporte (parmi les plus efficaces). Il est invariable lorsqu’il se rapporte à un pronom neutre (cela lui était des plus naturel), ou à un verbe à l’infinitif (mentir lui est des plus facile).</a:t>
            </a:r>
          </a:p>
          <a:p>
            <a:r>
              <a:rPr lang="fr-FR" sz="3200" b="1" dirty="0">
                <a:solidFill>
                  <a:srgbClr val="FF0000"/>
                </a:solidFill>
              </a:rPr>
              <a:t>Plasticité</a:t>
            </a:r>
            <a:r>
              <a:rPr lang="fr-FR" sz="3200" dirty="0">
                <a:solidFill>
                  <a:srgbClr val="FF0000"/>
                </a:solidFill>
              </a:rPr>
              <a:t> </a:t>
            </a:r>
            <a:r>
              <a:rPr lang="fr-FR" sz="3200" dirty="0"/>
              <a:t>: qualité de ce qui est souple, malléable. </a:t>
            </a:r>
            <a:endParaRPr lang="fr-FR" sz="4800" dirty="0"/>
          </a:p>
        </p:txBody>
      </p:sp>
    </p:spTree>
    <p:extLst>
      <p:ext uri="{BB962C8B-B14F-4D97-AF65-F5344CB8AC3E}">
        <p14:creationId xmlns:p14="http://schemas.microsoft.com/office/powerpoint/2010/main" val="22134906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50687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pour stimuler la plasticité </a:t>
            </a:r>
            <a:r>
              <a:rPr lang="fr-FR" sz="3200" b="1" dirty="0">
                <a:solidFill>
                  <a:srgbClr val="FF0000"/>
                </a:solidFill>
              </a:rPr>
              <a:t>synaptique</a:t>
            </a:r>
            <a:r>
              <a:rPr lang="fr-FR" sz="3200" dirty="0"/>
              <a:t>.</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29232" y="1556792"/>
            <a:ext cx="8532440" cy="4708981"/>
          </a:xfrm>
          <a:prstGeom prst="rect">
            <a:avLst/>
          </a:prstGeom>
        </p:spPr>
        <p:txBody>
          <a:bodyPr wrap="square">
            <a:spAutoFit/>
          </a:bodyPr>
          <a:lstStyle/>
          <a:p>
            <a:r>
              <a:rPr lang="fr-FR" sz="3200" b="1" dirty="0">
                <a:solidFill>
                  <a:srgbClr val="FF0000"/>
                </a:solidFill>
              </a:rPr>
              <a:t>Synaptique</a:t>
            </a:r>
            <a:r>
              <a:rPr lang="fr-FR" sz="3200" dirty="0"/>
              <a:t> : adjectif, relatif à la synapse, zone située entre deux neurones et assurant la transmission des informations de l’une à l’autre. On trouve plus souvent les expressions plasticité neuronale ou plasticité cérébrale, termes génériques qui décrivent les mécanismes du cerveau.</a:t>
            </a:r>
          </a:p>
          <a:p>
            <a:endParaRPr lang="fr-FR" sz="3200" dirty="0"/>
          </a:p>
          <a:p>
            <a:r>
              <a:rPr lang="fr-FR" sz="4400" dirty="0">
                <a:solidFill>
                  <a:srgbClr val="00B050"/>
                </a:solidFill>
              </a:rPr>
              <a:t>Fin de la partie juniors</a:t>
            </a:r>
          </a:p>
        </p:txBody>
      </p:sp>
    </p:spTree>
    <p:extLst>
      <p:ext uri="{BB962C8B-B14F-4D97-AF65-F5344CB8AC3E}">
        <p14:creationId xmlns:p14="http://schemas.microsoft.com/office/powerpoint/2010/main" val="196572148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244496"/>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Discipline </a:t>
            </a:r>
            <a:r>
              <a:rPr lang="fr-FR" sz="3200" b="1" dirty="0">
                <a:solidFill>
                  <a:srgbClr val="FF0000"/>
                </a:solidFill>
              </a:rPr>
              <a:t>d’antan</a:t>
            </a:r>
            <a:r>
              <a:rPr lang="fr-FR" sz="3200" dirty="0"/>
              <a:t>, longtemps frappée d’</a:t>
            </a:r>
            <a:r>
              <a:rPr lang="fr-FR" sz="3200" b="1" dirty="0">
                <a:solidFill>
                  <a:srgbClr val="FF0000"/>
                </a:solidFill>
              </a:rPr>
              <a:t>obsolescence</a:t>
            </a:r>
            <a:r>
              <a:rPr lang="fr-FR" sz="3200" dirty="0"/>
              <a:t>, </a:t>
            </a:r>
            <a:endParaRPr lang="fr-FR" sz="4800"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321714"/>
            <a:ext cx="8532440" cy="5509200"/>
          </a:xfrm>
          <a:prstGeom prst="rect">
            <a:avLst/>
          </a:prstGeom>
        </p:spPr>
        <p:txBody>
          <a:bodyPr wrap="square">
            <a:spAutoFit/>
          </a:bodyPr>
          <a:lstStyle/>
          <a:p>
            <a:r>
              <a:rPr lang="fr-FR" sz="3200" b="1" dirty="0">
                <a:solidFill>
                  <a:srgbClr val="FF0000"/>
                </a:solidFill>
              </a:rPr>
              <a:t>D’antan</a:t>
            </a:r>
            <a:r>
              <a:rPr lang="fr-FR" sz="3200" b="1" dirty="0"/>
              <a:t> </a:t>
            </a:r>
            <a:r>
              <a:rPr lang="fr-FR" sz="3200" dirty="0"/>
              <a:t>: locution adjectivale du registre littéraire, d’autrefois, du temps passé.</a:t>
            </a:r>
          </a:p>
          <a:p>
            <a:r>
              <a:rPr lang="fr-FR" sz="3200" b="1" dirty="0">
                <a:solidFill>
                  <a:srgbClr val="FF0000"/>
                </a:solidFill>
              </a:rPr>
              <a:t>Obsolescence</a:t>
            </a:r>
            <a:r>
              <a:rPr lang="fr-FR" sz="3200" dirty="0"/>
              <a:t> : nom féminin, fait d’être périmé ou déprécié. –</a:t>
            </a:r>
            <a:r>
              <a:rPr lang="fr-FR" sz="3200" dirty="0" err="1"/>
              <a:t>escence</a:t>
            </a:r>
            <a:r>
              <a:rPr lang="fr-FR" sz="3200" dirty="0"/>
              <a:t>, suffixe qui décrit un état ou une propriété (arborescence, fluorescence, incandescence, lactescence, luminescence, etc.), ou qui dénote une transformation (acescence, adolescence, convalescence, dégénérescence, déliquescence, effervescence, recrudescence, régénérescence, sénescence, etc.).</a:t>
            </a:r>
          </a:p>
        </p:txBody>
      </p:sp>
    </p:spTree>
    <p:extLst>
      <p:ext uri="{BB962C8B-B14F-4D97-AF65-F5344CB8AC3E}">
        <p14:creationId xmlns:p14="http://schemas.microsoft.com/office/powerpoint/2010/main" val="271758728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2807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ne vient-elle pas d’être remise en </a:t>
            </a:r>
            <a:r>
              <a:rPr lang="fr-FR" sz="3200" b="1" dirty="0">
                <a:solidFill>
                  <a:srgbClr val="FF0000"/>
                </a:solidFill>
              </a:rPr>
              <a:t>exergue</a:t>
            </a:r>
            <a:r>
              <a:rPr lang="fr-FR" sz="3200" dirty="0"/>
              <a:t> par les </a:t>
            </a:r>
            <a:r>
              <a:rPr lang="fr-FR" sz="3200" b="1" dirty="0">
                <a:solidFill>
                  <a:srgbClr val="FF0000"/>
                </a:solidFill>
              </a:rPr>
              <a:t>dignitaires</a:t>
            </a:r>
            <a:r>
              <a:rPr lang="fr-FR" sz="3200" dirty="0"/>
              <a:t> de l’</a:t>
            </a:r>
            <a:r>
              <a:rPr lang="fr-FR" sz="3200" b="1" dirty="0">
                <a:solidFill>
                  <a:srgbClr val="FF0000"/>
                </a:solidFill>
              </a:rPr>
              <a:t>État</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807836"/>
            <a:ext cx="8532440" cy="5016758"/>
          </a:xfrm>
          <a:prstGeom prst="rect">
            <a:avLst/>
          </a:prstGeom>
        </p:spPr>
        <p:txBody>
          <a:bodyPr wrap="square">
            <a:spAutoFit/>
          </a:bodyPr>
          <a:lstStyle/>
          <a:p>
            <a:r>
              <a:rPr lang="fr-FR" sz="3200" b="1" dirty="0">
                <a:solidFill>
                  <a:srgbClr val="FF0000"/>
                </a:solidFill>
              </a:rPr>
              <a:t>Exergue</a:t>
            </a:r>
            <a:r>
              <a:rPr lang="fr-FR" sz="3200" b="1" dirty="0"/>
              <a:t> </a:t>
            </a:r>
            <a:r>
              <a:rPr lang="fr-FR" sz="3200" dirty="0"/>
              <a:t>: expression mettre quelque chose en exergue, mettre en évidence, apporter une importance particulière à la chose.</a:t>
            </a:r>
          </a:p>
          <a:p>
            <a:r>
              <a:rPr lang="fr-FR" sz="3200" b="1" dirty="0">
                <a:solidFill>
                  <a:srgbClr val="FF0000"/>
                </a:solidFill>
              </a:rPr>
              <a:t>Dignitaires</a:t>
            </a:r>
            <a:r>
              <a:rPr lang="fr-FR" sz="3200" dirty="0"/>
              <a:t> : personnage revêtu d’une dignité, d’un rang éminent dans une hiérarchie.</a:t>
            </a:r>
          </a:p>
          <a:p>
            <a:r>
              <a:rPr lang="fr-FR" sz="3200" b="1" dirty="0">
                <a:solidFill>
                  <a:srgbClr val="FF0000"/>
                </a:solidFill>
              </a:rPr>
              <a:t>État </a:t>
            </a:r>
            <a:r>
              <a:rPr lang="fr-FR" sz="3200" dirty="0"/>
              <a:t>: avec une majuscule quand il s’agit du pays, de la nation ou de son autorité souveraine (un chef d’État, un secret d’État, la raison d’État) ; avec une minuscule dans les autres sens (état-civil, état-major, tiers état).</a:t>
            </a:r>
          </a:p>
        </p:txBody>
      </p:sp>
    </p:spTree>
    <p:extLst>
      <p:ext uri="{BB962C8B-B14F-4D97-AF65-F5344CB8AC3E}">
        <p14:creationId xmlns:p14="http://schemas.microsoft.com/office/powerpoint/2010/main" val="248164127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91633" y="692697"/>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prônant</a:t>
            </a:r>
            <a:r>
              <a:rPr lang="fr-FR" sz="3200" dirty="0"/>
              <a:t> un retour au </a:t>
            </a:r>
            <a:r>
              <a:rPr lang="fr-FR" sz="3200" b="1" dirty="0">
                <a:solidFill>
                  <a:srgbClr val="FF0000"/>
                </a:solidFill>
              </a:rPr>
              <a:t>b.a.-ba </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988840"/>
            <a:ext cx="8532440" cy="4524315"/>
          </a:xfrm>
          <a:prstGeom prst="rect">
            <a:avLst/>
          </a:prstGeom>
        </p:spPr>
        <p:txBody>
          <a:bodyPr wrap="square">
            <a:spAutoFit/>
          </a:bodyPr>
          <a:lstStyle/>
          <a:p>
            <a:r>
              <a:rPr lang="fr-FR" sz="3200" b="1" dirty="0">
                <a:solidFill>
                  <a:srgbClr val="FF0000"/>
                </a:solidFill>
              </a:rPr>
              <a:t>Prônant</a:t>
            </a:r>
            <a:r>
              <a:rPr lang="fr-FR" sz="3200" dirty="0">
                <a:solidFill>
                  <a:srgbClr val="FF0000"/>
                </a:solidFill>
              </a:rPr>
              <a:t> </a:t>
            </a:r>
            <a:r>
              <a:rPr lang="fr-FR" sz="3200" dirty="0"/>
              <a:t>: du verbe transitif prôner, recommander vivement quelque chose en le vantant (célébrer, encenser, exalter, glorifier, louer, porter aux nues, prêcher).</a:t>
            </a:r>
          </a:p>
          <a:p>
            <a:r>
              <a:rPr lang="fr-FR" sz="3200" b="1" dirty="0">
                <a:solidFill>
                  <a:srgbClr val="FF0000"/>
                </a:solidFill>
              </a:rPr>
              <a:t>B.a.-ba</a:t>
            </a:r>
            <a:r>
              <a:rPr lang="fr-FR" sz="3200" dirty="0">
                <a:solidFill>
                  <a:srgbClr val="FF0000"/>
                </a:solidFill>
              </a:rPr>
              <a:t> </a:t>
            </a:r>
            <a:r>
              <a:rPr lang="fr-FR" sz="3200" dirty="0"/>
              <a:t>: nom masculin, connaissance élémentaire d’une science, d’un domaine intellectuel, à la graphie piégeuse qui a fait trébucher de très nombreux candidats lors d’une célèbre dictée de Bernard Pivot.</a:t>
            </a:r>
          </a:p>
        </p:txBody>
      </p:sp>
    </p:spTree>
    <p:extLst>
      <p:ext uri="{BB962C8B-B14F-4D97-AF65-F5344CB8AC3E}">
        <p14:creationId xmlns:p14="http://schemas.microsoft.com/office/powerpoint/2010/main" val="34181795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54868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des </a:t>
            </a:r>
            <a:r>
              <a:rPr lang="fr-FR" sz="3200" b="1" dirty="0">
                <a:solidFill>
                  <a:srgbClr val="FF0000"/>
                </a:solidFill>
              </a:rPr>
              <a:t>fondamentaux</a:t>
            </a:r>
            <a:r>
              <a:rPr lang="fr-FR" sz="3200" dirty="0"/>
              <a:t> ?</a:t>
            </a:r>
          </a:p>
        </p:txBody>
      </p:sp>
      <p:sp>
        <p:nvSpPr>
          <p:cNvPr id="2" name="Rectangle 1">
            <a:extLst>
              <a:ext uri="{FF2B5EF4-FFF2-40B4-BE49-F238E27FC236}">
                <a16:creationId xmlns:a16="http://schemas.microsoft.com/office/drawing/2014/main" id="{9CB1CF44-846B-49DC-8FA8-B410DEF44DDD}"/>
              </a:ext>
            </a:extLst>
          </p:cNvPr>
          <p:cNvSpPr/>
          <p:nvPr/>
        </p:nvSpPr>
        <p:spPr>
          <a:xfrm>
            <a:off x="315624" y="2420888"/>
            <a:ext cx="8532440" cy="2554545"/>
          </a:xfrm>
          <a:prstGeom prst="rect">
            <a:avLst/>
          </a:prstGeom>
        </p:spPr>
        <p:txBody>
          <a:bodyPr wrap="square">
            <a:spAutoFit/>
          </a:bodyPr>
          <a:lstStyle/>
          <a:p>
            <a:r>
              <a:rPr lang="fr-FR" sz="3200" b="1" dirty="0">
                <a:solidFill>
                  <a:srgbClr val="FF0000"/>
                </a:solidFill>
              </a:rPr>
              <a:t>Fondamentaux</a:t>
            </a:r>
            <a:r>
              <a:rPr lang="fr-FR" sz="3200" dirty="0"/>
              <a:t> : nom masculin pluriel, principes, idées constituant le fondement et l’essence d’une science, d’une doctrine, d’un art. Acquérir les fondamentaux avant l’entrée au collège.</a:t>
            </a:r>
          </a:p>
        </p:txBody>
      </p:sp>
    </p:spTree>
    <p:extLst>
      <p:ext uri="{BB962C8B-B14F-4D97-AF65-F5344CB8AC3E}">
        <p14:creationId xmlns:p14="http://schemas.microsoft.com/office/powerpoint/2010/main" val="207951319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Élèves</a:t>
            </a:r>
            <a:r>
              <a:rPr lang="fr-FR" sz="3200" dirty="0"/>
              <a:t> d’</a:t>
            </a:r>
            <a:r>
              <a:rPr lang="fr-FR" sz="3200" b="1" dirty="0">
                <a:solidFill>
                  <a:srgbClr val="FF0000"/>
                </a:solidFill>
              </a:rPr>
              <a:t>aujourd’hui</a:t>
            </a:r>
            <a:r>
              <a:rPr lang="fr-FR" sz="3200" dirty="0"/>
              <a:t> replongés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700808"/>
            <a:ext cx="8532440" cy="4524315"/>
          </a:xfrm>
          <a:prstGeom prst="rect">
            <a:avLst/>
          </a:prstGeom>
        </p:spPr>
        <p:txBody>
          <a:bodyPr wrap="square">
            <a:spAutoFit/>
          </a:bodyPr>
          <a:lstStyle/>
          <a:p>
            <a:r>
              <a:rPr lang="fr-FR" sz="3200" b="1" dirty="0">
                <a:solidFill>
                  <a:srgbClr val="FF0000"/>
                </a:solidFill>
              </a:rPr>
              <a:t>Élève</a:t>
            </a:r>
            <a:r>
              <a:rPr lang="fr-FR" sz="3200" dirty="0"/>
              <a:t> : nom épicène, qui a la même forme aux deux genres, correspondant aux deux sexes (un ou une élève)</a:t>
            </a:r>
          </a:p>
          <a:p>
            <a:r>
              <a:rPr lang="fr-FR" sz="3200" b="1" dirty="0">
                <a:solidFill>
                  <a:srgbClr val="FF0000"/>
                </a:solidFill>
              </a:rPr>
              <a:t>Aujourd’hui</a:t>
            </a:r>
            <a:r>
              <a:rPr lang="fr-FR" sz="3200" b="1" dirty="0"/>
              <a:t> : </a:t>
            </a:r>
            <a:r>
              <a:rPr lang="fr-FR" sz="3200" dirty="0"/>
              <a:t>nom masculin invariable, époque actuelle, temps présent. Attention au pléonasme familier récurrent de nos jours « au jour d’aujourd’hui » pour souligner l’opposition entre le moment présent, l’actualité, et le passé ». </a:t>
            </a:r>
          </a:p>
        </p:txBody>
      </p:sp>
    </p:spTree>
    <p:extLst>
      <p:ext uri="{BB962C8B-B14F-4D97-AF65-F5344CB8AC3E}">
        <p14:creationId xmlns:p14="http://schemas.microsoft.com/office/powerpoint/2010/main" val="200408273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8864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Élèves d’aujourd’hui </a:t>
            </a:r>
            <a:r>
              <a:rPr lang="fr-FR" sz="3200" b="1" dirty="0">
                <a:solidFill>
                  <a:srgbClr val="FF0000"/>
                </a:solidFill>
              </a:rPr>
              <a:t>replongés</a:t>
            </a:r>
            <a:r>
              <a:rPr lang="fr-FR" sz="3200" dirty="0"/>
              <a:t> dans les </a:t>
            </a:r>
            <a:r>
              <a:rPr lang="fr-FR" sz="3200" b="1" dirty="0">
                <a:solidFill>
                  <a:srgbClr val="FF0000"/>
                </a:solidFill>
              </a:rPr>
              <a:t>arcanes obscurs </a:t>
            </a:r>
            <a:r>
              <a:rPr lang="fr-FR" sz="3200" dirty="0"/>
              <a:t>et les règles </a:t>
            </a:r>
            <a:r>
              <a:rPr lang="fr-FR" sz="3200" b="1" dirty="0">
                <a:solidFill>
                  <a:srgbClr val="FF0000"/>
                </a:solidFill>
              </a:rPr>
              <a:t>sibyllines</a:t>
            </a:r>
            <a:r>
              <a:rPr lang="fr-FR" sz="3200" dirty="0"/>
              <a:t> </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282569"/>
            <a:ext cx="8532440" cy="5509200"/>
          </a:xfrm>
          <a:prstGeom prst="rect">
            <a:avLst/>
          </a:prstGeom>
        </p:spPr>
        <p:txBody>
          <a:bodyPr wrap="square">
            <a:spAutoFit/>
          </a:bodyPr>
          <a:lstStyle/>
          <a:p>
            <a:r>
              <a:rPr lang="fr-FR" sz="3200" b="1" dirty="0">
                <a:solidFill>
                  <a:srgbClr val="FF0000"/>
                </a:solidFill>
              </a:rPr>
              <a:t>Élèves replongés</a:t>
            </a:r>
            <a:r>
              <a:rPr lang="fr-FR" sz="3200" dirty="0">
                <a:solidFill>
                  <a:srgbClr val="FF0000"/>
                </a:solidFill>
              </a:rPr>
              <a:t> </a:t>
            </a:r>
            <a:r>
              <a:rPr lang="fr-FR" sz="3200" dirty="0"/>
              <a:t>: au pluriel, parce qu’il ne saurait y avoir qu’un seul élève.</a:t>
            </a:r>
          </a:p>
          <a:p>
            <a:r>
              <a:rPr lang="fr-FR" sz="3200" b="1" dirty="0">
                <a:solidFill>
                  <a:srgbClr val="FF0000"/>
                </a:solidFill>
              </a:rPr>
              <a:t>Arcanes obscurs</a:t>
            </a:r>
            <a:r>
              <a:rPr lang="fr-FR" sz="3200" dirty="0">
                <a:solidFill>
                  <a:srgbClr val="FF0000"/>
                </a:solidFill>
              </a:rPr>
              <a:t> </a:t>
            </a:r>
            <a:r>
              <a:rPr lang="fr-FR" sz="3200" dirty="0"/>
              <a:t>: arcane est du genre masculin ; opération hermétique dont le secret ne doit être connu que des seuls initiés. Synonymes : mystère, secret.</a:t>
            </a:r>
            <a:r>
              <a:rPr lang="fr-FR" b="1" dirty="0"/>
              <a:t> </a:t>
            </a:r>
          </a:p>
          <a:p>
            <a:r>
              <a:rPr lang="fr-FR" sz="3200" b="1" dirty="0">
                <a:solidFill>
                  <a:srgbClr val="FF0000"/>
                </a:solidFill>
              </a:rPr>
              <a:t>Sibyllines</a:t>
            </a:r>
            <a:r>
              <a:rPr lang="fr-FR" sz="3200" dirty="0"/>
              <a:t> : adjectif, propre aux sibylles (prophétesses inspirées par Apollon).  Synonymes : abscons, énigmatique, mystérieux, obscur. Attention aux places respectives du i et du y.</a:t>
            </a:r>
          </a:p>
        </p:txBody>
      </p:sp>
    </p:spTree>
    <p:extLst>
      <p:ext uri="{BB962C8B-B14F-4D97-AF65-F5344CB8AC3E}">
        <p14:creationId xmlns:p14="http://schemas.microsoft.com/office/powerpoint/2010/main" val="16823196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50936" y="62068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règles sibyllines de notre cher </a:t>
            </a:r>
            <a:r>
              <a:rPr lang="fr-FR" sz="3200" b="1" dirty="0">
                <a:solidFill>
                  <a:srgbClr val="FF0000"/>
                </a:solidFill>
              </a:rPr>
              <a:t>idiome</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50936" y="2287456"/>
            <a:ext cx="8532440" cy="2554545"/>
          </a:xfrm>
          <a:prstGeom prst="rect">
            <a:avLst/>
          </a:prstGeom>
        </p:spPr>
        <p:txBody>
          <a:bodyPr wrap="square">
            <a:spAutoFit/>
          </a:bodyPr>
          <a:lstStyle/>
          <a:p>
            <a:r>
              <a:rPr lang="fr-FR" sz="3200" b="1" dirty="0">
                <a:solidFill>
                  <a:srgbClr val="FF0000"/>
                </a:solidFill>
              </a:rPr>
              <a:t>Idiome</a:t>
            </a:r>
            <a:r>
              <a:rPr lang="fr-FR" sz="3200" dirty="0"/>
              <a:t> : nom masculin, instrument de communication linguistique utilisé par telle ou telle  communauté. Sans accent circonflexe malgré la prononciation du o, fermé comme dans dôme.</a:t>
            </a:r>
          </a:p>
        </p:txBody>
      </p:sp>
    </p:spTree>
    <p:extLst>
      <p:ext uri="{BB962C8B-B14F-4D97-AF65-F5344CB8AC3E}">
        <p14:creationId xmlns:p14="http://schemas.microsoft.com/office/powerpoint/2010/main" val="131082131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title"/>
          </p:nvPr>
        </p:nvSpPr>
        <p:spPr>
          <a:xfrm>
            <a:off x="395536" y="17457"/>
            <a:ext cx="8229600" cy="1143000"/>
          </a:xfrm>
          <a:solidFill>
            <a:schemeClr val="accent6">
              <a:lumMod val="20000"/>
              <a:lumOff val="80000"/>
            </a:schemeClr>
          </a:solidFill>
        </p:spPr>
        <p:txBody>
          <a:bodyPr/>
          <a:lstStyle/>
          <a:p>
            <a:r>
              <a:rPr lang="fr-FR" b="1" dirty="0"/>
              <a:t>Correction de la dictée</a:t>
            </a:r>
          </a:p>
        </p:txBody>
      </p:sp>
      <p:sp>
        <p:nvSpPr>
          <p:cNvPr id="2051" name="Espace réservé du contenu 2"/>
          <p:cNvSpPr>
            <a:spLocks noGrp="1"/>
          </p:cNvSpPr>
          <p:nvPr>
            <p:ph idx="1"/>
          </p:nvPr>
        </p:nvSpPr>
        <p:spPr>
          <a:xfrm>
            <a:off x="0" y="1844674"/>
            <a:ext cx="9144000" cy="3888581"/>
          </a:xfrm>
        </p:spPr>
        <p:txBody>
          <a:bodyPr/>
          <a:lstStyle/>
          <a:p>
            <a:pPr algn="ctr">
              <a:buFont typeface="Arial" charset="0"/>
              <a:buNone/>
            </a:pPr>
            <a:r>
              <a:rPr lang="fr-FR" sz="4400" dirty="0"/>
              <a:t>Entourez d’un </a:t>
            </a:r>
            <a:r>
              <a:rPr lang="fr-FR" sz="4400" b="1" dirty="0">
                <a:solidFill>
                  <a:srgbClr val="FF0000"/>
                </a:solidFill>
              </a:rPr>
              <a:t>petit cercle </a:t>
            </a:r>
            <a:r>
              <a:rPr lang="fr-FR" sz="4400" dirty="0"/>
              <a:t>les fautes</a:t>
            </a:r>
          </a:p>
          <a:p>
            <a:pPr algn="ctr">
              <a:buFont typeface="Arial" charset="0"/>
              <a:buNone/>
            </a:pPr>
            <a:r>
              <a:rPr lang="fr-FR" sz="4400" dirty="0"/>
              <a:t> </a:t>
            </a:r>
          </a:p>
          <a:p>
            <a:pPr algn="ctr">
              <a:buFont typeface="Arial" charset="0"/>
              <a:buNone/>
            </a:pPr>
            <a:r>
              <a:rPr lang="fr-FR" sz="4400" dirty="0"/>
              <a:t>sur la copie que vous corrigez </a:t>
            </a:r>
          </a:p>
          <a:p>
            <a:pPr algn="ctr">
              <a:buFont typeface="Arial" charset="0"/>
              <a:buNone/>
            </a:pPr>
            <a:r>
              <a:rPr lang="fr-FR" sz="4400" dirty="0"/>
              <a:t>et notez sur la 1ère page </a:t>
            </a:r>
          </a:p>
          <a:p>
            <a:pPr algn="ctr">
              <a:buFont typeface="Arial" charset="0"/>
              <a:buNone/>
            </a:pPr>
            <a:r>
              <a:rPr lang="fr-FR" sz="4400" dirty="0"/>
              <a:t>le </a:t>
            </a:r>
            <a:r>
              <a:rPr lang="fr-FR" sz="4400" b="1" dirty="0"/>
              <a:t>nombre de cercles</a:t>
            </a:r>
          </a:p>
        </p:txBody>
      </p:sp>
      <p:pic>
        <p:nvPicPr>
          <p:cNvPr id="2052" name="Image 3" descr="logo 2013 transparent.png"/>
          <p:cNvPicPr>
            <a:picLocks noChangeAspect="1"/>
          </p:cNvPicPr>
          <p:nvPr/>
        </p:nvPicPr>
        <p:blipFill>
          <a:blip r:embed="rId2" cstate="print"/>
          <a:srcRect/>
          <a:stretch>
            <a:fillRect/>
          </a:stretch>
        </p:blipFill>
        <p:spPr bwMode="auto">
          <a:xfrm>
            <a:off x="6227763" y="5622925"/>
            <a:ext cx="2771775" cy="1052513"/>
          </a:xfrm>
          <a:prstGeom prst="rect">
            <a:avLst/>
          </a:prstGeom>
          <a:noFill/>
          <a:ln w="9525">
            <a:noFill/>
            <a:miter lim="800000"/>
            <a:headEnd/>
            <a:tailEnd/>
          </a:ln>
        </p:spPr>
      </p:pic>
      <p:sp>
        <p:nvSpPr>
          <p:cNvPr id="2" name="Ellipse 1"/>
          <p:cNvSpPr/>
          <p:nvPr/>
        </p:nvSpPr>
        <p:spPr>
          <a:xfrm>
            <a:off x="3707904" y="1052736"/>
            <a:ext cx="2736304" cy="2448272"/>
          </a:xfrm>
          <a:prstGeom prst="ellipse">
            <a:avLst/>
          </a:prstGeom>
          <a:solidFill>
            <a:schemeClr val="accent1">
              <a:alpha val="0"/>
            </a:schemeClr>
          </a:solid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ransition spd="slow">
    <p:wipe dir="d"/>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34862"/>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initiative tout honorable </a:t>
            </a:r>
            <a:r>
              <a:rPr lang="fr-FR" sz="3200" dirty="0"/>
              <a:t>!</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628800"/>
            <a:ext cx="8532440" cy="4524315"/>
          </a:xfrm>
          <a:prstGeom prst="rect">
            <a:avLst/>
          </a:prstGeom>
        </p:spPr>
        <p:txBody>
          <a:bodyPr wrap="square">
            <a:spAutoFit/>
          </a:bodyPr>
          <a:lstStyle/>
          <a:p>
            <a:r>
              <a:rPr lang="fr-FR" sz="3200" b="1" dirty="0">
                <a:solidFill>
                  <a:srgbClr val="FF0000"/>
                </a:solidFill>
              </a:rPr>
              <a:t>Initiative tout honorable</a:t>
            </a:r>
            <a:r>
              <a:rPr lang="fr-FR" sz="3200" dirty="0">
                <a:solidFill>
                  <a:srgbClr val="FF0000"/>
                </a:solidFill>
              </a:rPr>
              <a:t> </a:t>
            </a:r>
            <a:r>
              <a:rPr lang="fr-FR" sz="3200" dirty="0"/>
              <a:t>: tout est ici adverbe modifiant l’adjectif honorable, invariable parce qu’il n’est pas placé devant un adjectif féminin commençant par un h aspiré (comme hachée, hagarde, haineuse, hâlée, haletante, honteuse, etc.) ou une consonne (elle est toute contente). Le Larousse illustré (Petit et Grand), fait précéder d’un astérisque les adjectifs commençant par un h aspiré.</a:t>
            </a:r>
          </a:p>
        </p:txBody>
      </p:sp>
    </p:spTree>
    <p:extLst>
      <p:ext uri="{BB962C8B-B14F-4D97-AF65-F5344CB8AC3E}">
        <p14:creationId xmlns:p14="http://schemas.microsoft.com/office/powerpoint/2010/main" val="414343423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Place </a:t>
            </a:r>
            <a:r>
              <a:rPr lang="fr-FR" sz="3200" b="1" dirty="0">
                <a:solidFill>
                  <a:srgbClr val="FF0000"/>
                </a:solidFill>
              </a:rPr>
              <a:t>au(x) casse-tête(s) </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484784"/>
            <a:ext cx="8532440" cy="5262979"/>
          </a:xfrm>
          <a:prstGeom prst="rect">
            <a:avLst/>
          </a:prstGeom>
        </p:spPr>
        <p:txBody>
          <a:bodyPr wrap="square">
            <a:spAutoFit/>
          </a:bodyPr>
          <a:lstStyle/>
          <a:p>
            <a:r>
              <a:rPr lang="fr-FR" sz="2800" b="1" dirty="0">
                <a:solidFill>
                  <a:srgbClr val="FF0000"/>
                </a:solidFill>
              </a:rPr>
              <a:t>Casse-tête</a:t>
            </a:r>
            <a:r>
              <a:rPr lang="fr-FR" sz="2800" b="1" dirty="0"/>
              <a:t> </a:t>
            </a:r>
            <a:r>
              <a:rPr lang="fr-FR" sz="2800" dirty="0"/>
              <a:t>: problème très difficile à résoudre au sens figuré ; nom masculin invariable selon Larousse, variable selon le Petit Robert ainsi qu’en orthographe réformée (des casse-têtes). Seront donc acceptées les graphies « au casse-tête, aux casse-tête, et aux casse-têtes ». </a:t>
            </a:r>
            <a:r>
              <a:rPr lang="fr-FR" sz="2800" dirty="0">
                <a:solidFill>
                  <a:srgbClr val="FF0000"/>
                </a:solidFill>
              </a:rPr>
              <a:t>Casse</a:t>
            </a:r>
            <a:r>
              <a:rPr lang="fr-FR" sz="2800" dirty="0"/>
              <a:t>, du verbe casser, restera toujours invariable selon la règle commune de l’accord du pluriel des noms composés formés avec un verbe, un adverbe, une préposition ou un préfixe (des attrape-nigauds, des arrière-boutiques, des à-côtés, des agro-industries, des mini-ordinateurs). </a:t>
            </a:r>
          </a:p>
        </p:txBody>
      </p:sp>
    </p:spTree>
    <p:extLst>
      <p:ext uri="{BB962C8B-B14F-4D97-AF65-F5344CB8AC3E}">
        <p14:creationId xmlns:p14="http://schemas.microsoft.com/office/powerpoint/2010/main" val="104216350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8864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des accords </a:t>
            </a:r>
            <a:r>
              <a:rPr lang="fr-FR" sz="3200" b="1" dirty="0" err="1">
                <a:solidFill>
                  <a:srgbClr val="FF0000"/>
                </a:solidFill>
              </a:rPr>
              <a:t>zarbis</a:t>
            </a:r>
            <a:r>
              <a:rPr lang="fr-FR" sz="3200" dirty="0"/>
              <a:t>, </a:t>
            </a:r>
            <a:r>
              <a:rPr lang="fr-FR" sz="3200" b="1" dirty="0">
                <a:solidFill>
                  <a:srgbClr val="FF0000"/>
                </a:solidFill>
              </a:rPr>
              <a:t>telles « les roses </a:t>
            </a:r>
            <a:r>
              <a:rPr lang="fr-FR" sz="3200" dirty="0"/>
              <a:t>rouge foncé </a:t>
            </a:r>
            <a:endParaRPr lang="fr-FR" sz="7200" dirty="0">
              <a:solidFill>
                <a:schemeClr val="bg1">
                  <a:lumMod val="65000"/>
                </a:schemeClr>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260509"/>
            <a:ext cx="8532440" cy="5509200"/>
          </a:xfrm>
          <a:prstGeom prst="rect">
            <a:avLst/>
          </a:prstGeom>
        </p:spPr>
        <p:txBody>
          <a:bodyPr wrap="square">
            <a:spAutoFit/>
          </a:bodyPr>
          <a:lstStyle/>
          <a:p>
            <a:r>
              <a:rPr lang="fr-FR" sz="3200" b="1" dirty="0" err="1">
                <a:solidFill>
                  <a:srgbClr val="FF0000"/>
                </a:solidFill>
              </a:rPr>
              <a:t>Zarbis</a:t>
            </a:r>
            <a:r>
              <a:rPr lang="fr-FR" sz="3200" b="1" dirty="0"/>
              <a:t> </a:t>
            </a:r>
            <a:r>
              <a:rPr lang="fr-FR" sz="3200" dirty="0"/>
              <a:t>: zarbi ou zarb, adjectif, verlan de bizarre (pour les personnes ou les choses). Validé par le Petit Robert.</a:t>
            </a:r>
          </a:p>
          <a:p>
            <a:r>
              <a:rPr lang="fr-FR" sz="3200" b="1" dirty="0">
                <a:solidFill>
                  <a:srgbClr val="FF0000"/>
                </a:solidFill>
              </a:rPr>
              <a:t>Telles les roses </a:t>
            </a:r>
            <a:r>
              <a:rPr lang="fr-FR" sz="3200" dirty="0"/>
              <a:t>: tel s’accorde avec le nom ou le pronom qui suit : il est l’auteur de plusieurs beaux ouvrages, telles les Méditations littéraires ; les écoliers s’égaillèrent telle une volée de moineaux. </a:t>
            </a:r>
          </a:p>
          <a:p>
            <a:r>
              <a:rPr lang="fr-FR" sz="3200" b="1" dirty="0">
                <a:solidFill>
                  <a:srgbClr val="FF0000"/>
                </a:solidFill>
              </a:rPr>
              <a:t>Tels que</a:t>
            </a:r>
            <a:r>
              <a:rPr lang="fr-FR" sz="3200" dirty="0">
                <a:solidFill>
                  <a:srgbClr val="FF0000"/>
                </a:solidFill>
              </a:rPr>
              <a:t> </a:t>
            </a:r>
            <a:r>
              <a:rPr lang="fr-FR" sz="3200" dirty="0"/>
              <a:t>: tel s’accorde avec le substantif qui précède : de beaux ouvrages tels que les Méditations littéraires.</a:t>
            </a:r>
          </a:p>
        </p:txBody>
      </p:sp>
    </p:spTree>
    <p:extLst>
      <p:ext uri="{BB962C8B-B14F-4D97-AF65-F5344CB8AC3E}">
        <p14:creationId xmlns:p14="http://schemas.microsoft.com/office/powerpoint/2010/main" val="89969947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362853"/>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les roses rouge foncé </a:t>
            </a:r>
            <a:r>
              <a:rPr lang="fr-FR" sz="3200" dirty="0"/>
              <a:t>des amours passionnels </a:t>
            </a:r>
            <a:endParaRPr lang="fr-FR" sz="7200" b="1" dirty="0"/>
          </a:p>
        </p:txBody>
      </p:sp>
      <p:sp>
        <p:nvSpPr>
          <p:cNvPr id="2" name="Rectangle 1">
            <a:extLst>
              <a:ext uri="{FF2B5EF4-FFF2-40B4-BE49-F238E27FC236}">
                <a16:creationId xmlns:a16="http://schemas.microsoft.com/office/drawing/2014/main" id="{9CB1CF44-846B-49DC-8FA8-B410DEF44DDD}"/>
              </a:ext>
            </a:extLst>
          </p:cNvPr>
          <p:cNvSpPr/>
          <p:nvPr/>
        </p:nvSpPr>
        <p:spPr>
          <a:xfrm>
            <a:off x="299309" y="1988840"/>
            <a:ext cx="8532440" cy="4031873"/>
          </a:xfrm>
          <a:prstGeom prst="rect">
            <a:avLst/>
          </a:prstGeom>
        </p:spPr>
        <p:txBody>
          <a:bodyPr wrap="square">
            <a:spAutoFit/>
          </a:bodyPr>
          <a:lstStyle/>
          <a:p>
            <a:r>
              <a:rPr lang="fr-FR" sz="3200" b="1" dirty="0">
                <a:solidFill>
                  <a:srgbClr val="FF0000"/>
                </a:solidFill>
              </a:rPr>
              <a:t>Les roses rouge foncé </a:t>
            </a:r>
            <a:r>
              <a:rPr lang="fr-FR" sz="3200" dirty="0"/>
              <a:t>: rose est ici le nom féminin au pluriel, la fleur du rosier ; rouge foncé l’adjectif de couleur invariable quand il est suivi par un autre adjectif précisant la nuance (des blouses bleu foncé, des cheveux châtain clair). À noter la signification des roses rouges : l’amour passionné, infini, éternel…</a:t>
            </a:r>
          </a:p>
        </p:txBody>
      </p:sp>
    </p:spTree>
    <p:extLst>
      <p:ext uri="{BB962C8B-B14F-4D97-AF65-F5344CB8AC3E}">
        <p14:creationId xmlns:p14="http://schemas.microsoft.com/office/powerpoint/2010/main" val="118557654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263550"/>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roses rouge foncé </a:t>
            </a:r>
            <a:r>
              <a:rPr lang="fr-FR" sz="3200" b="1" dirty="0">
                <a:solidFill>
                  <a:srgbClr val="FF0000"/>
                </a:solidFill>
              </a:rPr>
              <a:t>des amours passionnels </a:t>
            </a:r>
            <a:endParaRPr lang="fr-FR" sz="72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30436" y="1700808"/>
            <a:ext cx="8532440" cy="4524315"/>
          </a:xfrm>
          <a:prstGeom prst="rect">
            <a:avLst/>
          </a:prstGeom>
        </p:spPr>
        <p:txBody>
          <a:bodyPr wrap="square">
            <a:spAutoFit/>
          </a:bodyPr>
          <a:lstStyle/>
          <a:p>
            <a:r>
              <a:rPr lang="fr-FR" sz="3200" b="1" dirty="0">
                <a:solidFill>
                  <a:srgbClr val="FF0000"/>
                </a:solidFill>
              </a:rPr>
              <a:t>Amours passionnels </a:t>
            </a:r>
            <a:r>
              <a:rPr lang="fr-FR" sz="3200" dirty="0"/>
              <a:t>: suite logique des roses rouge foncé. Amours, nom masculin pluriel dans l’acception de vie amoureuse (les amours de Don Juan). Parfois féminin dans le registre littéraire dans l’acception de l’inclination d’un être pour un autre (les amours enfantines).</a:t>
            </a:r>
          </a:p>
          <a:p>
            <a:r>
              <a:rPr lang="fr-FR" sz="3200" dirty="0"/>
              <a:t>En Suisse, les amours sont les dernières gouttes d’une bouteille de vin</a:t>
            </a:r>
            <a:r>
              <a:rPr lang="fr-FR" dirty="0"/>
              <a:t>.</a:t>
            </a:r>
          </a:p>
        </p:txBody>
      </p:sp>
    </p:spTree>
    <p:extLst>
      <p:ext uri="{BB962C8B-B14F-4D97-AF65-F5344CB8AC3E}">
        <p14:creationId xmlns:p14="http://schemas.microsoft.com/office/powerpoint/2010/main" val="349409502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aux </a:t>
            </a:r>
            <a:r>
              <a:rPr lang="fr-FR" sz="3200" b="1" dirty="0">
                <a:solidFill>
                  <a:srgbClr val="FF0000"/>
                </a:solidFill>
              </a:rPr>
              <a:t>délices infinies </a:t>
            </a:r>
            <a:r>
              <a:rPr lang="fr-FR" sz="3200" dirty="0"/>
              <a:t>» ; des </a:t>
            </a:r>
            <a:r>
              <a:rPr lang="fr-FR" sz="3200" b="1" dirty="0">
                <a:solidFill>
                  <a:srgbClr val="FF0000"/>
                </a:solidFill>
              </a:rPr>
              <a:t>h</a:t>
            </a:r>
            <a:r>
              <a:rPr lang="fr-FR" sz="3200" dirty="0"/>
              <a:t> imperceptibles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772816"/>
            <a:ext cx="8532440" cy="5016758"/>
          </a:xfrm>
          <a:prstGeom prst="rect">
            <a:avLst/>
          </a:prstGeom>
        </p:spPr>
        <p:txBody>
          <a:bodyPr wrap="square">
            <a:spAutoFit/>
          </a:bodyPr>
          <a:lstStyle/>
          <a:p>
            <a:r>
              <a:rPr lang="fr-FR" sz="3200" b="1" dirty="0">
                <a:solidFill>
                  <a:srgbClr val="FF0000"/>
                </a:solidFill>
              </a:rPr>
              <a:t>Délices infinies </a:t>
            </a:r>
            <a:r>
              <a:rPr lang="fr-FR" sz="3200" dirty="0"/>
              <a:t>: si délice est du genre masculin au singulier, au sens de plaisir, enchantement, bonheur, félicité, joie, ravissement… </a:t>
            </a:r>
            <a:r>
              <a:rPr lang="fr-FR" sz="3200" b="1" dirty="0"/>
              <a:t>délices est un nom féminin pluriel au sens de bonheur </a:t>
            </a:r>
            <a:r>
              <a:rPr lang="fr-FR" sz="3200" dirty="0"/>
              <a:t>extrême, jouissance. L’adjectif </a:t>
            </a:r>
            <a:r>
              <a:rPr lang="fr-FR" sz="3200" i="1" dirty="0"/>
              <a:t>passionnels </a:t>
            </a:r>
            <a:r>
              <a:rPr lang="fr-FR" sz="3200" dirty="0"/>
              <a:t>ne permettait pas l’équivoque.</a:t>
            </a:r>
          </a:p>
          <a:p>
            <a:r>
              <a:rPr lang="fr-FR" sz="3200" b="1" dirty="0">
                <a:solidFill>
                  <a:srgbClr val="FF0000"/>
                </a:solidFill>
              </a:rPr>
              <a:t>Des h</a:t>
            </a:r>
            <a:r>
              <a:rPr lang="fr-FR" sz="3200" dirty="0">
                <a:solidFill>
                  <a:srgbClr val="FF0000"/>
                </a:solidFill>
              </a:rPr>
              <a:t> </a:t>
            </a:r>
            <a:r>
              <a:rPr lang="fr-FR" sz="3200" dirty="0"/>
              <a:t>: nom masculin, huitième lettre de l’alphabet ; Des haches n’auraient ici aucun sens.</a:t>
            </a:r>
          </a:p>
        </p:txBody>
      </p:sp>
    </p:spTree>
    <p:extLst>
      <p:ext uri="{BB962C8B-B14F-4D97-AF65-F5344CB8AC3E}">
        <p14:creationId xmlns:p14="http://schemas.microsoft.com/office/powerpoint/2010/main" val="171533022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2807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des h </a:t>
            </a:r>
            <a:r>
              <a:rPr lang="fr-FR" sz="3200" b="1" dirty="0">
                <a:solidFill>
                  <a:srgbClr val="FF0000"/>
                </a:solidFill>
              </a:rPr>
              <a:t>imperceptibles</a:t>
            </a:r>
            <a:r>
              <a:rPr lang="fr-FR" sz="3200" dirty="0"/>
              <a:t> et des </a:t>
            </a:r>
            <a:r>
              <a:rPr lang="fr-FR" sz="3200" b="1" dirty="0">
                <a:solidFill>
                  <a:srgbClr val="FF0000"/>
                </a:solidFill>
              </a:rPr>
              <a:t>phonèmes</a:t>
            </a:r>
            <a:r>
              <a:rPr lang="fr-FR" sz="3200" dirty="0"/>
              <a:t> aux </a:t>
            </a:r>
            <a:r>
              <a:rPr lang="fr-FR" sz="3200" b="1" dirty="0">
                <a:solidFill>
                  <a:srgbClr val="FF0000"/>
                </a:solidFill>
              </a:rPr>
              <a:t>graphèmes</a:t>
            </a:r>
            <a:r>
              <a:rPr lang="fr-FR" sz="3200" dirty="0"/>
              <a:t> modifiés</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772816"/>
            <a:ext cx="8532440" cy="4524315"/>
          </a:xfrm>
          <a:prstGeom prst="rect">
            <a:avLst/>
          </a:prstGeom>
        </p:spPr>
        <p:txBody>
          <a:bodyPr wrap="square">
            <a:spAutoFit/>
          </a:bodyPr>
          <a:lstStyle/>
          <a:p>
            <a:r>
              <a:rPr lang="fr-FR" sz="3200" b="1" dirty="0">
                <a:solidFill>
                  <a:srgbClr val="FF0000"/>
                </a:solidFill>
              </a:rPr>
              <a:t>Imperceptibles</a:t>
            </a:r>
            <a:r>
              <a:rPr lang="fr-FR" sz="3200" dirty="0"/>
              <a:t> : ne pouvant être perçu par les récepteurs sensoriels de la vue et l’ouïe (uniquement l’ouïe dans le contexte).</a:t>
            </a:r>
          </a:p>
          <a:p>
            <a:r>
              <a:rPr lang="fr-FR" sz="3200" b="1" dirty="0">
                <a:solidFill>
                  <a:srgbClr val="FF0000"/>
                </a:solidFill>
              </a:rPr>
              <a:t>Phonèmes</a:t>
            </a:r>
            <a:r>
              <a:rPr lang="fr-FR" sz="3200" dirty="0"/>
              <a:t> : </a:t>
            </a:r>
            <a:r>
              <a:rPr lang="fr-FR" sz="3200" b="1" dirty="0"/>
              <a:t>son</a:t>
            </a:r>
            <a:r>
              <a:rPr lang="fr-FR" sz="3200" dirty="0"/>
              <a:t> d’une langue défini par les propriétés distinctives qui l’opposent aux autres sons.</a:t>
            </a:r>
          </a:p>
          <a:p>
            <a:r>
              <a:rPr lang="fr-FR" sz="3200" b="1" dirty="0">
                <a:solidFill>
                  <a:srgbClr val="FF0000"/>
                </a:solidFill>
              </a:rPr>
              <a:t>Graphèmes</a:t>
            </a:r>
            <a:r>
              <a:rPr lang="fr-FR" sz="3200" dirty="0"/>
              <a:t> : </a:t>
            </a:r>
            <a:r>
              <a:rPr lang="fr-FR" sz="3200" b="1" dirty="0"/>
              <a:t>unité graphique</a:t>
            </a:r>
            <a:r>
              <a:rPr lang="fr-FR" sz="3200" dirty="0"/>
              <a:t> minimale entrant dans la composition d’un système d’écriture.</a:t>
            </a:r>
          </a:p>
        </p:txBody>
      </p:sp>
    </p:spTree>
    <p:extLst>
      <p:ext uri="{BB962C8B-B14F-4D97-AF65-F5344CB8AC3E}">
        <p14:creationId xmlns:p14="http://schemas.microsoft.com/office/powerpoint/2010/main" val="243080197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tels que l’</a:t>
            </a:r>
            <a:r>
              <a:rPr lang="fr-FR" sz="3200" b="1" dirty="0">
                <a:solidFill>
                  <a:srgbClr val="FF0000"/>
                </a:solidFill>
              </a:rPr>
              <a:t>anacoluthe</a:t>
            </a:r>
            <a:r>
              <a:rPr lang="fr-FR" sz="3200" dirty="0"/>
              <a:t>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772816"/>
            <a:ext cx="8532440" cy="5016758"/>
          </a:xfrm>
          <a:prstGeom prst="rect">
            <a:avLst/>
          </a:prstGeom>
        </p:spPr>
        <p:txBody>
          <a:bodyPr wrap="square">
            <a:spAutoFit/>
          </a:bodyPr>
          <a:lstStyle/>
          <a:p>
            <a:r>
              <a:rPr lang="fr-FR" sz="3200" b="1" dirty="0">
                <a:solidFill>
                  <a:srgbClr val="FF0000"/>
                </a:solidFill>
              </a:rPr>
              <a:t>Anacoluthe</a:t>
            </a:r>
            <a:r>
              <a:rPr lang="fr-FR" sz="3200" dirty="0"/>
              <a:t> : rupture dans la construction syntaxique d’une phrase, de telle manière que, sans qu’il y ait rupture du lien logique, la fin de la phrase n’est plus grammaticalement en harmonie avec son début. Exemples : « Parvenus au sommet, une surprise attend les alpinistes.» ; «Le nez de Cléopâtre, s’il eût été plus court, toute la face de la Terre aurait changé.» </a:t>
            </a:r>
            <a:r>
              <a:rPr lang="fr-FR" sz="3200" b="1" dirty="0"/>
              <a:t>Figure de style</a:t>
            </a:r>
            <a:r>
              <a:rPr lang="fr-FR" sz="3200" dirty="0"/>
              <a:t> par maladresse ou </a:t>
            </a:r>
            <a:r>
              <a:rPr lang="fr-FR" sz="3200" b="1" dirty="0"/>
              <a:t>délibérée.</a:t>
            </a:r>
            <a:endParaRPr lang="fr-FR" sz="3200" dirty="0"/>
          </a:p>
        </p:txBody>
      </p:sp>
    </p:spTree>
    <p:extLst>
      <p:ext uri="{BB962C8B-B14F-4D97-AF65-F5344CB8AC3E}">
        <p14:creationId xmlns:p14="http://schemas.microsoft.com/office/powerpoint/2010/main" val="247750233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16632"/>
            <a:ext cx="8532440" cy="646331"/>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600" dirty="0"/>
              <a:t> </a:t>
            </a:r>
            <a:r>
              <a:rPr lang="fr-FR" sz="3600" b="1" dirty="0">
                <a:solidFill>
                  <a:srgbClr val="FF0000"/>
                </a:solidFill>
              </a:rPr>
              <a:t>l’achillée en fleur</a:t>
            </a:r>
            <a:endParaRPr lang="fr-FR" sz="54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762963"/>
            <a:ext cx="8532440" cy="6001643"/>
          </a:xfrm>
          <a:prstGeom prst="rect">
            <a:avLst/>
          </a:prstGeom>
        </p:spPr>
        <p:txBody>
          <a:bodyPr wrap="square">
            <a:spAutoFit/>
          </a:bodyPr>
          <a:lstStyle/>
          <a:p>
            <a:r>
              <a:rPr lang="fr-FR" sz="3200" b="1" dirty="0">
                <a:solidFill>
                  <a:srgbClr val="FF0000"/>
                </a:solidFill>
              </a:rPr>
              <a:t>L’achillée</a:t>
            </a:r>
            <a:r>
              <a:rPr lang="fr-FR" sz="3200" b="1" dirty="0"/>
              <a:t> </a:t>
            </a:r>
            <a:r>
              <a:rPr lang="fr-FR" sz="3200" dirty="0"/>
              <a:t>: nom féminin, herbe fourragère ou ornementale aux fleurs en capitules de couleurs diverses…phonétique </a:t>
            </a:r>
            <a:r>
              <a:rPr lang="fr-FR" sz="3200" i="1" dirty="0" err="1"/>
              <a:t>akilé</a:t>
            </a:r>
            <a:r>
              <a:rPr lang="fr-FR" sz="3200" i="1" dirty="0"/>
              <a:t>…</a:t>
            </a:r>
            <a:r>
              <a:rPr lang="fr-FR" sz="3200" dirty="0"/>
              <a:t>suite logique des phonèmes et graphèmes qui précèdent</a:t>
            </a:r>
            <a:r>
              <a:rPr lang="fr-FR" sz="3200" b="1" dirty="0"/>
              <a:t>. </a:t>
            </a:r>
            <a:endParaRPr lang="fr-FR" sz="3200" dirty="0"/>
          </a:p>
          <a:p>
            <a:r>
              <a:rPr lang="fr-FR" sz="3200" b="1" dirty="0">
                <a:solidFill>
                  <a:srgbClr val="FF0000"/>
                </a:solidFill>
              </a:rPr>
              <a:t>En fleur</a:t>
            </a:r>
            <a:r>
              <a:rPr lang="fr-FR" sz="3200" dirty="0">
                <a:solidFill>
                  <a:srgbClr val="FF0000"/>
                </a:solidFill>
              </a:rPr>
              <a:t> </a:t>
            </a:r>
            <a:r>
              <a:rPr lang="fr-FR" sz="3200" dirty="0"/>
              <a:t>: au singulier quand il s’agit de fleurs d’une même espèce (des pommiers ou des cerisiers en fleur), et au pluriel en fleurs si ces fleurs sont d’espèces différentes (une prairie, un verger en fleurs). Dictionnaire des difficultés de la langue française Adolphe V. Thomas et Michel de Toro.</a:t>
            </a:r>
          </a:p>
        </p:txBody>
      </p:sp>
    </p:spTree>
    <p:extLst>
      <p:ext uri="{BB962C8B-B14F-4D97-AF65-F5344CB8AC3E}">
        <p14:creationId xmlns:p14="http://schemas.microsoft.com/office/powerpoint/2010/main" val="237624849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2807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les </a:t>
            </a:r>
            <a:r>
              <a:rPr lang="fr-FR" sz="3200" b="1" dirty="0">
                <a:solidFill>
                  <a:srgbClr val="FF0000"/>
                </a:solidFill>
              </a:rPr>
              <a:t>thuriféraires dithyrambiques </a:t>
            </a:r>
            <a:r>
              <a:rPr lang="fr-FR" sz="3200" dirty="0"/>
              <a:t>d’une </a:t>
            </a:r>
            <a:r>
              <a:rPr lang="fr-FR" sz="3200" b="1" dirty="0">
                <a:solidFill>
                  <a:srgbClr val="FF0000"/>
                </a:solidFill>
              </a:rPr>
              <a:t>chrestomathie</a:t>
            </a:r>
            <a:r>
              <a:rPr lang="fr-FR" sz="3200" dirty="0"/>
              <a:t> d’anthologie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772816"/>
            <a:ext cx="8532440" cy="5016758"/>
          </a:xfrm>
          <a:prstGeom prst="rect">
            <a:avLst/>
          </a:prstGeom>
        </p:spPr>
        <p:txBody>
          <a:bodyPr wrap="square">
            <a:spAutoFit/>
          </a:bodyPr>
          <a:lstStyle/>
          <a:p>
            <a:r>
              <a:rPr lang="fr-FR" sz="3200" b="1" dirty="0">
                <a:solidFill>
                  <a:srgbClr val="FF0000"/>
                </a:solidFill>
              </a:rPr>
              <a:t>Thuriféraires</a:t>
            </a:r>
            <a:r>
              <a:rPr lang="fr-FR" sz="3200" b="1" dirty="0"/>
              <a:t> </a:t>
            </a:r>
            <a:r>
              <a:rPr lang="fr-FR" sz="3200" dirty="0"/>
              <a:t>: nom masculin, personne qui loue, vante quelqu’un ou quelque chose avec excès. </a:t>
            </a:r>
          </a:p>
          <a:p>
            <a:r>
              <a:rPr lang="fr-FR" sz="3200" b="1" dirty="0">
                <a:solidFill>
                  <a:srgbClr val="FF0000"/>
                </a:solidFill>
              </a:rPr>
              <a:t>Dithyrambiques</a:t>
            </a:r>
            <a:r>
              <a:rPr lang="fr-FR" sz="3200" b="1" dirty="0"/>
              <a:t> </a:t>
            </a:r>
            <a:r>
              <a:rPr lang="fr-FR" sz="3200" dirty="0"/>
              <a:t>: adjectif, qui appartient au genre du dithyrambe, éloge enthousiaste. Attention au groupe </a:t>
            </a:r>
            <a:r>
              <a:rPr lang="fr-FR" sz="3200" dirty="0" err="1"/>
              <a:t>thy</a:t>
            </a:r>
            <a:r>
              <a:rPr lang="fr-FR" sz="3200" dirty="0"/>
              <a:t>.</a:t>
            </a:r>
          </a:p>
          <a:p>
            <a:r>
              <a:rPr lang="fr-FR" sz="3200" b="1" dirty="0">
                <a:solidFill>
                  <a:srgbClr val="FF0000"/>
                </a:solidFill>
              </a:rPr>
              <a:t>Chrestomathie</a:t>
            </a:r>
            <a:r>
              <a:rPr lang="fr-FR" sz="3200" dirty="0"/>
              <a:t> : recueil de morceaux choisis, de prose ou de vers, destinés à l’enseignement. Synonymes : anthologie, florilège. Phonétique </a:t>
            </a:r>
            <a:r>
              <a:rPr lang="fr-FR" sz="3200" i="1" dirty="0" err="1"/>
              <a:t>krestomati</a:t>
            </a:r>
            <a:r>
              <a:rPr lang="fr-FR" sz="3200" i="1" dirty="0"/>
              <a:t> ou si</a:t>
            </a:r>
            <a:r>
              <a:rPr lang="fr-FR" i="1" dirty="0"/>
              <a:t>.</a:t>
            </a:r>
            <a:endParaRPr lang="fr-FR" dirty="0"/>
          </a:p>
        </p:txBody>
      </p:sp>
    </p:spTree>
    <p:extLst>
      <p:ext uri="{BB962C8B-B14F-4D97-AF65-F5344CB8AC3E}">
        <p14:creationId xmlns:p14="http://schemas.microsoft.com/office/powerpoint/2010/main" val="301088851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170200"/>
            <a:ext cx="8532440" cy="1323439"/>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2800" b="1" dirty="0"/>
              <a:t> </a:t>
            </a:r>
            <a:r>
              <a:rPr lang="fr-FR" sz="3200" dirty="0"/>
              <a:t>Le retour de la dictée</a:t>
            </a:r>
            <a:r>
              <a:rPr lang="fr-FR" sz="4800" dirty="0"/>
              <a:t> </a:t>
            </a:r>
          </a:p>
          <a:p>
            <a:r>
              <a:rPr lang="fr-FR" sz="3200" b="1" dirty="0">
                <a:solidFill>
                  <a:srgbClr val="FF0000"/>
                </a:solidFill>
              </a:rPr>
              <a:t>Ah çà ! </a:t>
            </a:r>
            <a:r>
              <a:rPr lang="fr-FR" sz="1600" dirty="0">
                <a:solidFill>
                  <a:schemeClr val="bg2">
                    <a:lumMod val="50000"/>
                  </a:schemeClr>
                </a:solidFill>
              </a:rPr>
              <a:t>quel plaisir de se retrouver, entre adeptes inconditionnels </a:t>
            </a:r>
            <a:endParaRPr lang="fr-FR" sz="6600" dirty="0">
              <a:solidFill>
                <a:schemeClr val="bg2">
                  <a:lumMod val="50000"/>
                </a:schemeClr>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179512" y="1607762"/>
            <a:ext cx="8532440" cy="5201424"/>
          </a:xfrm>
          <a:prstGeom prst="rect">
            <a:avLst/>
          </a:prstGeom>
        </p:spPr>
        <p:txBody>
          <a:bodyPr wrap="square">
            <a:spAutoFit/>
          </a:bodyPr>
          <a:lstStyle/>
          <a:p>
            <a:r>
              <a:rPr lang="fr-FR" sz="3200" b="1" dirty="0">
                <a:solidFill>
                  <a:srgbClr val="FF0000"/>
                </a:solidFill>
              </a:rPr>
              <a:t>Ah çà</a:t>
            </a:r>
            <a:r>
              <a:rPr lang="fr-FR" sz="3200" dirty="0">
                <a:solidFill>
                  <a:srgbClr val="FF0000"/>
                </a:solidFill>
              </a:rPr>
              <a:t> </a:t>
            </a:r>
            <a:r>
              <a:rPr lang="fr-FR" sz="3200" dirty="0"/>
              <a:t>! Interjection pour marquer, la surprise, l’indignation, l’exhortation, </a:t>
            </a:r>
            <a:r>
              <a:rPr lang="fr-FR" sz="3200" b="1" dirty="0"/>
              <a:t>l’exclamation, l’émotion, pour appuyer la phrase qui va suivre. </a:t>
            </a:r>
            <a:endParaRPr lang="fr-FR" sz="3200" dirty="0"/>
          </a:p>
          <a:p>
            <a:r>
              <a:rPr lang="fr-FR" sz="2800" dirty="0">
                <a:solidFill>
                  <a:srgbClr val="FF0000"/>
                </a:solidFill>
              </a:rPr>
              <a:t>Ha</a:t>
            </a:r>
            <a:r>
              <a:rPr lang="fr-FR" sz="2800" dirty="0"/>
              <a:t>, nom masculin invariable (pousser un ha, des ha de satisfaction), n’est guère employé que répété pour marquer le rire : ha ! ha !</a:t>
            </a:r>
          </a:p>
          <a:p>
            <a:r>
              <a:rPr lang="fr-FR" sz="3200" b="1" dirty="0">
                <a:solidFill>
                  <a:srgbClr val="FF0000"/>
                </a:solidFill>
              </a:rPr>
              <a:t>Çà </a:t>
            </a:r>
            <a:r>
              <a:rPr lang="fr-FR" sz="3200" dirty="0"/>
              <a:t>: adverbe de lieu similaire à ici ou à là (çà et là).</a:t>
            </a:r>
          </a:p>
          <a:p>
            <a:r>
              <a:rPr lang="fr-FR" sz="2800" dirty="0">
                <a:solidFill>
                  <a:srgbClr val="FF0000"/>
                </a:solidFill>
              </a:rPr>
              <a:t>Ça</a:t>
            </a:r>
            <a:r>
              <a:rPr lang="fr-FR" sz="2800" dirty="0"/>
              <a:t> : forme contractée du pronom démonstratif cela. Cette chose-là, cela</a:t>
            </a:r>
          </a:p>
        </p:txBody>
      </p:sp>
    </p:spTree>
    <p:extLst>
      <p:ext uri="{BB962C8B-B14F-4D97-AF65-F5344CB8AC3E}">
        <p14:creationId xmlns:p14="http://schemas.microsoft.com/office/powerpoint/2010/main" val="425577902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15624" y="503089"/>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chrestomathie d’</a:t>
            </a:r>
            <a:r>
              <a:rPr lang="fr-FR" sz="3200" b="1" dirty="0">
                <a:solidFill>
                  <a:srgbClr val="FF0000"/>
                </a:solidFill>
              </a:rPr>
              <a:t>anthologie</a:t>
            </a:r>
            <a:r>
              <a:rPr lang="fr-FR" sz="3200" dirty="0"/>
              <a:t> sur les vertus de la </a:t>
            </a:r>
            <a:r>
              <a:rPr lang="fr-FR" sz="3200" b="1" dirty="0">
                <a:solidFill>
                  <a:srgbClr val="FF0000"/>
                </a:solidFill>
              </a:rPr>
              <a:t>chlorophylle</a:t>
            </a:r>
            <a:r>
              <a:rPr lang="fr-FR" sz="3200" dirty="0"/>
              <a:t>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2276872"/>
            <a:ext cx="8532440" cy="3539430"/>
          </a:xfrm>
          <a:prstGeom prst="rect">
            <a:avLst/>
          </a:prstGeom>
        </p:spPr>
        <p:txBody>
          <a:bodyPr wrap="square">
            <a:spAutoFit/>
          </a:bodyPr>
          <a:lstStyle/>
          <a:p>
            <a:r>
              <a:rPr lang="fr-FR" sz="3200" b="1" dirty="0">
                <a:solidFill>
                  <a:srgbClr val="FF0000"/>
                </a:solidFill>
              </a:rPr>
              <a:t>D’anthologie</a:t>
            </a:r>
            <a:r>
              <a:rPr lang="fr-FR" sz="3200" b="1" dirty="0"/>
              <a:t> </a:t>
            </a:r>
            <a:r>
              <a:rPr lang="fr-FR" sz="3200" dirty="0"/>
              <a:t>: un morceau d’anthologie, expression signifiant une chose si remarquable qu’elle mérite de passer à la postérité.</a:t>
            </a:r>
          </a:p>
          <a:p>
            <a:r>
              <a:rPr lang="fr-FR" sz="3200" b="1" dirty="0">
                <a:solidFill>
                  <a:srgbClr val="FF0000"/>
                </a:solidFill>
              </a:rPr>
              <a:t>Chlorophylle</a:t>
            </a:r>
            <a:r>
              <a:rPr lang="fr-FR" sz="3200" b="1" dirty="0"/>
              <a:t> </a:t>
            </a:r>
            <a:r>
              <a:rPr lang="fr-FR" sz="3200" dirty="0"/>
              <a:t>: pigment caractéristique des plantes vertes. Pouvant présenter certains bienfaits pour la santé. </a:t>
            </a:r>
            <a:r>
              <a:rPr lang="fr-FR" sz="3200" i="1" dirty="0"/>
              <a:t>Phonétique </a:t>
            </a:r>
            <a:r>
              <a:rPr lang="fr-FR" sz="3200" i="1" dirty="0" err="1"/>
              <a:t>klo</a:t>
            </a:r>
            <a:r>
              <a:rPr lang="fr-FR" sz="3200" i="1" dirty="0"/>
              <a:t>.</a:t>
            </a:r>
            <a:endParaRPr lang="fr-FR" sz="3200" dirty="0"/>
          </a:p>
        </p:txBody>
      </p:sp>
    </p:spTree>
    <p:extLst>
      <p:ext uri="{BB962C8B-B14F-4D97-AF65-F5344CB8AC3E}">
        <p14:creationId xmlns:p14="http://schemas.microsoft.com/office/powerpoint/2010/main" val="351233791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honorèrent les chrysanthèmes </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1006" y="1628800"/>
            <a:ext cx="8532440" cy="5016758"/>
          </a:xfrm>
          <a:prstGeom prst="rect">
            <a:avLst/>
          </a:prstGeom>
        </p:spPr>
        <p:txBody>
          <a:bodyPr wrap="square">
            <a:spAutoFit/>
          </a:bodyPr>
          <a:lstStyle/>
          <a:p>
            <a:r>
              <a:rPr lang="fr-FR" sz="3200" b="1" dirty="0">
                <a:solidFill>
                  <a:srgbClr val="FF0000"/>
                </a:solidFill>
              </a:rPr>
              <a:t>Honorèrent les chrysanthèmes </a:t>
            </a:r>
            <a:r>
              <a:rPr lang="fr-FR" sz="3200" b="1" dirty="0"/>
              <a:t>: </a:t>
            </a:r>
            <a:r>
              <a:rPr lang="fr-FR" sz="3200" dirty="0"/>
              <a:t>vu les différentes expressions de louanges précédentes, il était logique de terminer le chapitre en rendant les honneurs, sur le même sujet, avec un clin d’œil analogique à l’expression « </a:t>
            </a:r>
            <a:r>
              <a:rPr lang="fr-FR" sz="3200" i="1" dirty="0"/>
              <a:t>d’inauguration des chrysanthèmes</a:t>
            </a:r>
            <a:r>
              <a:rPr lang="fr-FR" sz="3200" dirty="0"/>
              <a:t> », expression employée par le général de Gaulle en 1965, pour signifier qu’il ne se contenterait pas d’un rôle protocolaire ou de simple représentation (pot de fleurs).</a:t>
            </a:r>
          </a:p>
        </p:txBody>
      </p:sp>
    </p:spTree>
    <p:extLst>
      <p:ext uri="{BB962C8B-B14F-4D97-AF65-F5344CB8AC3E}">
        <p14:creationId xmlns:p14="http://schemas.microsoft.com/office/powerpoint/2010/main" val="62017300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8"/>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t>honorèrent les </a:t>
            </a:r>
            <a:r>
              <a:rPr lang="fr-FR" sz="3200" b="1" dirty="0">
                <a:solidFill>
                  <a:srgbClr val="FF0000"/>
                </a:solidFill>
              </a:rPr>
              <a:t>chrysanthèmes </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340768"/>
            <a:ext cx="8532440" cy="5324535"/>
          </a:xfrm>
          <a:prstGeom prst="rect">
            <a:avLst/>
          </a:prstGeom>
        </p:spPr>
        <p:txBody>
          <a:bodyPr wrap="square">
            <a:spAutoFit/>
          </a:bodyPr>
          <a:lstStyle/>
          <a:p>
            <a:r>
              <a:rPr lang="fr-FR" sz="3200" b="1" dirty="0">
                <a:solidFill>
                  <a:srgbClr val="FF0000"/>
                </a:solidFill>
              </a:rPr>
              <a:t>Chrysanthèmes</a:t>
            </a:r>
            <a:r>
              <a:rPr lang="fr-FR" sz="2800" dirty="0"/>
              <a:t> : plante annuelle ou vivace, à fleurs composées sphériques, traditionnellement utilisée pour décorer les tombes à la Toussaint. </a:t>
            </a:r>
            <a:r>
              <a:rPr lang="fr-FR" sz="2800" i="1" dirty="0"/>
              <a:t>Phonétique </a:t>
            </a:r>
            <a:r>
              <a:rPr lang="fr-FR" sz="2800" i="1" dirty="0" err="1"/>
              <a:t>kri</a:t>
            </a:r>
            <a:r>
              <a:rPr lang="fr-FR" sz="2800" i="1" dirty="0"/>
              <a:t>. </a:t>
            </a:r>
            <a:r>
              <a:rPr lang="fr-FR" sz="2800" dirty="0"/>
              <a:t>D’aucuns pourront prétexter que les chrysanthèmes sont des plantes sans chlorophylle, mais la dictée a ses raisons que la raison ne connaît point (paraphrase aménagée d’une sentence d’un certain Blaise Pascal sur sa théorie de la croyance religieuse : « Le cœur a ses raisons que la raison ne connaît point.» Autrement dit, le cœur est une meilleure voie d’accès à Dieu que la raison, elle-même limitée.</a:t>
            </a:r>
          </a:p>
        </p:txBody>
      </p:sp>
    </p:spTree>
    <p:extLst>
      <p:ext uri="{BB962C8B-B14F-4D97-AF65-F5344CB8AC3E}">
        <p14:creationId xmlns:p14="http://schemas.microsoft.com/office/powerpoint/2010/main" val="429358824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67429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Quels que soient </a:t>
            </a:r>
            <a:r>
              <a:rPr lang="fr-FR" sz="3200" dirty="0"/>
              <a:t>les figures de style</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2348880"/>
            <a:ext cx="8532440" cy="4031873"/>
          </a:xfrm>
          <a:prstGeom prst="rect">
            <a:avLst/>
          </a:prstGeom>
        </p:spPr>
        <p:txBody>
          <a:bodyPr wrap="square">
            <a:spAutoFit/>
          </a:bodyPr>
          <a:lstStyle/>
          <a:p>
            <a:r>
              <a:rPr lang="fr-FR" sz="3200" b="1" dirty="0">
                <a:solidFill>
                  <a:srgbClr val="FF0000"/>
                </a:solidFill>
              </a:rPr>
              <a:t>Quels que soient </a:t>
            </a:r>
            <a:r>
              <a:rPr lang="fr-FR" sz="3200" dirty="0"/>
              <a:t>: quel que, quelle que, adjectif relatif marquant la concession avec indétermination. Quels que soient les inconvénients, je prends le risque. Ici au masculin pluriel, le sujet auquel il se rapporte n’étant pas uniquement les figures de style, mais aussi les arias, du genre masculin, en fin de phrase.</a:t>
            </a:r>
          </a:p>
        </p:txBody>
      </p:sp>
    </p:spTree>
    <p:extLst>
      <p:ext uri="{BB962C8B-B14F-4D97-AF65-F5344CB8AC3E}">
        <p14:creationId xmlns:p14="http://schemas.microsoft.com/office/powerpoint/2010/main" val="538693996"/>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28078"/>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Quels que soient les figures de style, même </a:t>
            </a:r>
            <a:r>
              <a:rPr lang="fr-FR" sz="3200" b="1" dirty="0">
                <a:solidFill>
                  <a:srgbClr val="FF0000"/>
                </a:solidFill>
              </a:rPr>
              <a:t>ampoulées</a:t>
            </a:r>
            <a:r>
              <a:rPr lang="fr-FR" sz="3200" dirty="0"/>
              <a:t>, </a:t>
            </a:r>
            <a:r>
              <a:rPr lang="fr-FR" sz="3200" b="1" dirty="0">
                <a:solidFill>
                  <a:srgbClr val="FF0000"/>
                </a:solidFill>
              </a:rPr>
              <a:t>voire</a:t>
            </a:r>
            <a:r>
              <a:rPr lang="fr-FR" sz="3200" dirty="0"/>
              <a:t> pléonastiques</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2151829"/>
            <a:ext cx="8532440" cy="4524315"/>
          </a:xfrm>
          <a:prstGeom prst="rect">
            <a:avLst/>
          </a:prstGeom>
        </p:spPr>
        <p:txBody>
          <a:bodyPr wrap="square">
            <a:spAutoFit/>
          </a:bodyPr>
          <a:lstStyle/>
          <a:p>
            <a:r>
              <a:rPr lang="fr-FR" sz="3200" b="1" dirty="0">
                <a:solidFill>
                  <a:srgbClr val="FF0000"/>
                </a:solidFill>
              </a:rPr>
              <a:t>Ampoulées</a:t>
            </a:r>
            <a:r>
              <a:rPr lang="fr-FR" sz="3200" dirty="0"/>
              <a:t> : adjectif, plein d’emphase et d’exagération. Synonymes : déclamatoire, emphatique, enflé, grandiloquent, pompeux, redondant. Début d’autocritique de l’auteur du texte.</a:t>
            </a:r>
          </a:p>
          <a:p>
            <a:r>
              <a:rPr lang="fr-FR" sz="3200" b="1" dirty="0">
                <a:solidFill>
                  <a:srgbClr val="FF0000"/>
                </a:solidFill>
              </a:rPr>
              <a:t>Voire</a:t>
            </a:r>
            <a:r>
              <a:rPr lang="fr-FR" sz="3200" dirty="0"/>
              <a:t> : adverbe, introduit l’éventualité d’un degré supérieur, d’un sens plus fort, employé le plus souvent comme mot de liaison pour renchérir sur ce qui vient d’être dit. </a:t>
            </a:r>
          </a:p>
        </p:txBody>
      </p:sp>
    </p:spTree>
    <p:extLst>
      <p:ext uri="{BB962C8B-B14F-4D97-AF65-F5344CB8AC3E}">
        <p14:creationId xmlns:p14="http://schemas.microsoft.com/office/powerpoint/2010/main" val="123443995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16632"/>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Quels que soient les figures de style, même ampoulées, voire </a:t>
            </a:r>
            <a:r>
              <a:rPr lang="fr-FR" sz="3200" b="1" dirty="0">
                <a:solidFill>
                  <a:srgbClr val="FF0000"/>
                </a:solidFill>
              </a:rPr>
              <a:t>pléonastiques</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196752"/>
            <a:ext cx="8532440" cy="5632311"/>
          </a:xfrm>
          <a:prstGeom prst="rect">
            <a:avLst/>
          </a:prstGeom>
        </p:spPr>
        <p:txBody>
          <a:bodyPr wrap="square">
            <a:spAutoFit/>
          </a:bodyPr>
          <a:lstStyle/>
          <a:p>
            <a:r>
              <a:rPr lang="fr-FR" sz="3200" b="1" dirty="0">
                <a:solidFill>
                  <a:srgbClr val="FF0000"/>
                </a:solidFill>
              </a:rPr>
              <a:t>Pléonastiques</a:t>
            </a:r>
            <a:r>
              <a:rPr lang="fr-FR" sz="3200" dirty="0"/>
              <a:t> : adjectif, qui a le caractère d’un pléonasme, répétition dans un même énoncé de mots ayant le même sens (descendre en bas, monter en haut) soit par maladresse, soit dans une intention stylistique, ce qui semble être le cas ici, vu la succession des mots thuriféraire, dithyrambique ; chrestomathie, anthologie ; et l’autocritique assumée de l’auteur. </a:t>
            </a:r>
          </a:p>
          <a:p>
            <a:r>
              <a:rPr lang="fr-FR" sz="2400" dirty="0"/>
              <a:t>Rappelons que tous ces mots sont en rapport direct avec le début de chapitre évoquant les casse-tête (s), les h imperceptibles, et les phonèmes aux graphèmes modifiés.</a:t>
            </a:r>
            <a:endParaRPr lang="fr-FR" sz="2800" dirty="0"/>
          </a:p>
        </p:txBody>
      </p:sp>
    </p:spTree>
    <p:extLst>
      <p:ext uri="{BB962C8B-B14F-4D97-AF65-F5344CB8AC3E}">
        <p14:creationId xmlns:p14="http://schemas.microsoft.com/office/powerpoint/2010/main" val="2267512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332656"/>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et les </a:t>
            </a:r>
            <a:r>
              <a:rPr lang="fr-FR" sz="3200" b="1" dirty="0">
                <a:solidFill>
                  <a:srgbClr val="FF0000"/>
                </a:solidFill>
              </a:rPr>
              <a:t>arias rencontrés</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836712"/>
            <a:ext cx="8532440" cy="6001643"/>
          </a:xfrm>
          <a:prstGeom prst="rect">
            <a:avLst/>
          </a:prstGeom>
        </p:spPr>
        <p:txBody>
          <a:bodyPr wrap="square">
            <a:spAutoFit/>
          </a:bodyPr>
          <a:lstStyle/>
          <a:p>
            <a:r>
              <a:rPr lang="fr-FR" sz="3200" b="1" dirty="0">
                <a:solidFill>
                  <a:srgbClr val="FF0000"/>
                </a:solidFill>
              </a:rPr>
              <a:t>Arias</a:t>
            </a:r>
            <a:r>
              <a:rPr lang="fr-FR" sz="3200" dirty="0">
                <a:solidFill>
                  <a:srgbClr val="FF0000"/>
                </a:solidFill>
              </a:rPr>
              <a:t> </a:t>
            </a:r>
            <a:r>
              <a:rPr lang="fr-FR" sz="3200" dirty="0"/>
              <a:t>: un aria, nom masculin, obstacle imprévu provoquant du désagrément ou de l’embarras ; ennui, souci. </a:t>
            </a:r>
            <a:r>
              <a:rPr lang="fr-FR" sz="3200" b="1" dirty="0"/>
              <a:t>Le féminin aria</a:t>
            </a:r>
            <a:r>
              <a:rPr lang="fr-FR" sz="3200" dirty="0"/>
              <a:t> désigne une mélodie vocale ou instrumentale. Une aria de Bach.</a:t>
            </a:r>
          </a:p>
          <a:p>
            <a:r>
              <a:rPr lang="fr-FR" sz="3200" b="1" dirty="0">
                <a:solidFill>
                  <a:srgbClr val="FF0000"/>
                </a:solidFill>
              </a:rPr>
              <a:t>Rencontrés</a:t>
            </a:r>
            <a:r>
              <a:rPr lang="fr-FR" sz="3200" dirty="0"/>
              <a:t> : accord du participe passé employé sans auxiliaire, du verbe rencontrer, du 1er groupe ; s’accorde comme un adjectif, en genre et en nombre, ici au masculin pluriel car se rapportant au double sujet des figures de style et des arias, l’un féminin, l’autre masculin (arias).                       </a:t>
            </a:r>
          </a:p>
        </p:txBody>
      </p:sp>
    </p:spTree>
    <p:extLst>
      <p:ext uri="{BB962C8B-B14F-4D97-AF65-F5344CB8AC3E}">
        <p14:creationId xmlns:p14="http://schemas.microsoft.com/office/powerpoint/2010/main" val="10406932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505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de l</a:t>
            </a:r>
            <a:r>
              <a:rPr lang="fr-FR" sz="3200" b="1" dirty="0">
                <a:solidFill>
                  <a:srgbClr val="FF0000"/>
                </a:solidFill>
              </a:rPr>
              <a:t>’archétype</a:t>
            </a:r>
            <a:r>
              <a:rPr lang="fr-FR" sz="3200" dirty="0"/>
              <a:t> « </a:t>
            </a:r>
            <a:r>
              <a:rPr lang="fr-FR" sz="3200" b="1" dirty="0">
                <a:solidFill>
                  <a:srgbClr val="FF0000"/>
                </a:solidFill>
              </a:rPr>
              <a:t>onychophagie</a:t>
            </a:r>
            <a:r>
              <a:rPr lang="fr-FR" sz="3200" dirty="0"/>
              <a:t> » </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29562" y="1844824"/>
            <a:ext cx="8532440" cy="4031873"/>
          </a:xfrm>
          <a:prstGeom prst="rect">
            <a:avLst/>
          </a:prstGeom>
        </p:spPr>
        <p:txBody>
          <a:bodyPr wrap="square">
            <a:spAutoFit/>
          </a:bodyPr>
          <a:lstStyle/>
          <a:p>
            <a:r>
              <a:rPr lang="fr-FR" sz="3200" b="1" dirty="0">
                <a:solidFill>
                  <a:srgbClr val="FF0000"/>
                </a:solidFill>
              </a:rPr>
              <a:t>Archétype</a:t>
            </a:r>
            <a:r>
              <a:rPr lang="fr-FR" sz="3200" dirty="0"/>
              <a:t> : </a:t>
            </a:r>
            <a:r>
              <a:rPr lang="fr-FR" sz="3200" i="1" dirty="0"/>
              <a:t>phonétique </a:t>
            </a:r>
            <a:r>
              <a:rPr lang="fr-FR" sz="3200" i="1" dirty="0" err="1"/>
              <a:t>arkétip</a:t>
            </a:r>
            <a:r>
              <a:rPr lang="fr-FR" sz="3200" i="1" dirty="0"/>
              <a:t>, </a:t>
            </a:r>
            <a:r>
              <a:rPr lang="fr-FR" sz="3200" dirty="0"/>
              <a:t>type primitif ou idéal, original qui sert de modèle.</a:t>
            </a:r>
          </a:p>
          <a:p>
            <a:endParaRPr lang="fr-FR" sz="3200" dirty="0"/>
          </a:p>
          <a:p>
            <a:r>
              <a:rPr lang="fr-FR" sz="3200" b="1" dirty="0">
                <a:solidFill>
                  <a:srgbClr val="FF0000"/>
                </a:solidFill>
              </a:rPr>
              <a:t>Onychophagie</a:t>
            </a:r>
            <a:r>
              <a:rPr lang="fr-FR" sz="3200" b="1" dirty="0"/>
              <a:t> </a:t>
            </a:r>
            <a:r>
              <a:rPr lang="fr-FR" sz="3200" dirty="0"/>
              <a:t>: </a:t>
            </a:r>
            <a:r>
              <a:rPr lang="fr-FR" sz="3200" i="1" dirty="0"/>
              <a:t>phonétique </a:t>
            </a:r>
            <a:r>
              <a:rPr lang="fr-FR" sz="3200" i="1" dirty="0" err="1"/>
              <a:t>onikofagi</a:t>
            </a:r>
            <a:r>
              <a:rPr lang="fr-FR" sz="3200" dirty="0"/>
              <a:t> , habitude de se ronger les ongles ; à la graphie pouvant constituer pour bon nombre de novices l’archétype de l’aria précédemment évoqué.</a:t>
            </a:r>
          </a:p>
        </p:txBody>
      </p:sp>
    </p:spTree>
    <p:extLst>
      <p:ext uri="{BB962C8B-B14F-4D97-AF65-F5344CB8AC3E}">
        <p14:creationId xmlns:p14="http://schemas.microsoft.com/office/powerpoint/2010/main" val="38043526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505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à se ronger les sangs</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916832"/>
            <a:ext cx="8532440" cy="3539430"/>
          </a:xfrm>
          <a:prstGeom prst="rect">
            <a:avLst/>
          </a:prstGeom>
        </p:spPr>
        <p:txBody>
          <a:bodyPr wrap="square">
            <a:spAutoFit/>
          </a:bodyPr>
          <a:lstStyle/>
          <a:p>
            <a:r>
              <a:rPr lang="fr-FR" sz="3200" b="1" dirty="0">
                <a:solidFill>
                  <a:srgbClr val="FF0000"/>
                </a:solidFill>
              </a:rPr>
              <a:t>À se ronger les sangs</a:t>
            </a:r>
            <a:r>
              <a:rPr lang="fr-FR" sz="3200" dirty="0">
                <a:solidFill>
                  <a:srgbClr val="FF0000"/>
                </a:solidFill>
              </a:rPr>
              <a:t> </a:t>
            </a:r>
            <a:r>
              <a:rPr lang="fr-FR" sz="3200" dirty="0"/>
              <a:t>: expression ancienne pouvant se traduire par </a:t>
            </a:r>
            <a:r>
              <a:rPr lang="fr-FR" sz="3200" i="1" dirty="0"/>
              <a:t>se faire beaucoup de souci, être</a:t>
            </a:r>
            <a:r>
              <a:rPr lang="fr-FR" sz="3200" dirty="0"/>
              <a:t> </a:t>
            </a:r>
            <a:r>
              <a:rPr lang="fr-FR" sz="3200" i="1" dirty="0"/>
              <a:t>très inquiet, </a:t>
            </a:r>
            <a:r>
              <a:rPr lang="fr-FR" sz="3200" dirty="0"/>
              <a:t>dans la plus stricte logique de ce qui précède, pour affronter les différents arias rencontrés ; et par analogie avec la définition de l’onychophagie qui est de se ronger non pas les sangs, mais les ongles.</a:t>
            </a:r>
          </a:p>
        </p:txBody>
      </p:sp>
    </p:spTree>
    <p:extLst>
      <p:ext uri="{BB962C8B-B14F-4D97-AF65-F5344CB8AC3E}">
        <p14:creationId xmlns:p14="http://schemas.microsoft.com/office/powerpoint/2010/main" val="13234400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505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 à la plus banale </a:t>
            </a:r>
            <a:r>
              <a:rPr lang="fr-FR" sz="3200" b="1" dirty="0">
                <a:solidFill>
                  <a:srgbClr val="FF0000"/>
                </a:solidFill>
              </a:rPr>
              <a:t>catachrèse</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412776"/>
            <a:ext cx="8532440" cy="5016758"/>
          </a:xfrm>
          <a:prstGeom prst="rect">
            <a:avLst/>
          </a:prstGeom>
        </p:spPr>
        <p:txBody>
          <a:bodyPr wrap="square">
            <a:spAutoFit/>
          </a:bodyPr>
          <a:lstStyle/>
          <a:p>
            <a:r>
              <a:rPr lang="fr-FR" sz="3200" b="1" dirty="0">
                <a:solidFill>
                  <a:srgbClr val="FF0000"/>
                </a:solidFill>
              </a:rPr>
              <a:t>Catachrèse</a:t>
            </a:r>
            <a:r>
              <a:rPr lang="fr-FR" sz="3200" dirty="0"/>
              <a:t> : c’est la cata, c’est la cata…Non ce n’est pas la catastrophe, mais tout bonnement un nom féminin pour désigner une figure de style comparable à la métaphore ou la métonymie dont l’usage est si courant qu’elle n’est plus sentie comme telle. Exemples : la plume du stylo sur la feuille de papier ; le pied de table ; la tête d’un clou ; un bras de mer ; les dents d’une scie ; les ailes du moulin ; être à cheval sur une chaise, etc.</a:t>
            </a:r>
          </a:p>
        </p:txBody>
      </p:sp>
    </p:spTree>
    <p:extLst>
      <p:ext uri="{BB962C8B-B14F-4D97-AF65-F5344CB8AC3E}">
        <p14:creationId xmlns:p14="http://schemas.microsoft.com/office/powerpoint/2010/main" val="1088531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12251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quel plaisir </a:t>
            </a:r>
            <a:r>
              <a:rPr lang="fr-FR" sz="3200" dirty="0"/>
              <a:t>de se retrouver, entre </a:t>
            </a:r>
            <a:r>
              <a:rPr lang="fr-FR" sz="3200" b="1" dirty="0">
                <a:solidFill>
                  <a:srgbClr val="FF0000"/>
                </a:solidFill>
              </a:rPr>
              <a:t>adeptes</a:t>
            </a:r>
            <a:r>
              <a:rPr lang="fr-FR" sz="3200" b="1" dirty="0"/>
              <a:t> </a:t>
            </a:r>
            <a:r>
              <a:rPr lang="fr-FR" sz="3200" b="1" dirty="0">
                <a:solidFill>
                  <a:srgbClr val="FF0000"/>
                </a:solidFill>
              </a:rPr>
              <a:t>inconditionnels</a:t>
            </a:r>
            <a:r>
              <a:rPr lang="fr-FR" sz="3200" b="1" dirty="0"/>
              <a:t> </a:t>
            </a:r>
            <a:endParaRPr lang="fr-FR" sz="4800" b="1" dirty="0"/>
          </a:p>
        </p:txBody>
      </p:sp>
      <p:sp>
        <p:nvSpPr>
          <p:cNvPr id="2" name="Rectangle 1">
            <a:extLst>
              <a:ext uri="{FF2B5EF4-FFF2-40B4-BE49-F238E27FC236}">
                <a16:creationId xmlns:a16="http://schemas.microsoft.com/office/drawing/2014/main" id="{9CB1CF44-846B-49DC-8FA8-B410DEF44DDD}"/>
              </a:ext>
            </a:extLst>
          </p:cNvPr>
          <p:cNvSpPr/>
          <p:nvPr/>
        </p:nvSpPr>
        <p:spPr>
          <a:xfrm>
            <a:off x="315624" y="1256335"/>
            <a:ext cx="8532440" cy="5509200"/>
          </a:xfrm>
          <a:prstGeom prst="rect">
            <a:avLst/>
          </a:prstGeom>
        </p:spPr>
        <p:txBody>
          <a:bodyPr wrap="square">
            <a:spAutoFit/>
          </a:bodyPr>
          <a:lstStyle/>
          <a:p>
            <a:r>
              <a:rPr lang="fr-FR" sz="3200" b="1" dirty="0">
                <a:solidFill>
                  <a:srgbClr val="FF0000"/>
                </a:solidFill>
              </a:rPr>
              <a:t>quel plaisir</a:t>
            </a:r>
            <a:r>
              <a:rPr lang="fr-FR" sz="3200" dirty="0"/>
              <a:t>…Pas de majuscule après le point d’exclamation, s’agissant de la même phrase commencée par ah çà ! </a:t>
            </a:r>
          </a:p>
          <a:p>
            <a:r>
              <a:rPr lang="fr-FR" sz="3200" b="1" dirty="0">
                <a:solidFill>
                  <a:srgbClr val="FF0000"/>
                </a:solidFill>
              </a:rPr>
              <a:t>Adepte</a:t>
            </a:r>
            <a:r>
              <a:rPr lang="fr-FR" sz="3200" dirty="0">
                <a:solidFill>
                  <a:srgbClr val="FF0000"/>
                </a:solidFill>
              </a:rPr>
              <a:t> </a:t>
            </a:r>
            <a:r>
              <a:rPr lang="fr-FR" sz="3200" dirty="0"/>
              <a:t>: personne qui pratique une certaine activité (dictée, pêche à la ligne, ski) ; membre d’un mouvement demandant un engagement personnel (secte) ; partisan d’une doctrine (décroissance.)</a:t>
            </a:r>
          </a:p>
          <a:p>
            <a:r>
              <a:rPr lang="fr-FR" sz="3200" b="1" dirty="0">
                <a:solidFill>
                  <a:srgbClr val="FF0000"/>
                </a:solidFill>
              </a:rPr>
              <a:t>Inconditionnel</a:t>
            </a:r>
            <a:r>
              <a:rPr lang="fr-FR" sz="3200" dirty="0"/>
              <a:t> : adjectif et nom, qui ne dépend pas d’une condition, avec consonne n doublée</a:t>
            </a:r>
            <a:r>
              <a:rPr lang="fr-FR" dirty="0"/>
              <a:t>.</a:t>
            </a:r>
          </a:p>
        </p:txBody>
      </p:sp>
    </p:spTree>
    <p:extLst>
      <p:ext uri="{BB962C8B-B14F-4D97-AF65-F5344CB8AC3E}">
        <p14:creationId xmlns:p14="http://schemas.microsoft.com/office/powerpoint/2010/main" val="253349555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5059"/>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avec Larousse, Robert, Bled et </a:t>
            </a:r>
            <a:r>
              <a:rPr lang="fr-FR" sz="3200" dirty="0"/>
              <a:t>Bescherelle</a:t>
            </a:r>
            <a:endParaRPr lang="fr-FR" sz="4800" dirty="0"/>
          </a:p>
        </p:txBody>
      </p:sp>
      <p:sp>
        <p:nvSpPr>
          <p:cNvPr id="2" name="Rectangle 1">
            <a:extLst>
              <a:ext uri="{FF2B5EF4-FFF2-40B4-BE49-F238E27FC236}">
                <a16:creationId xmlns:a16="http://schemas.microsoft.com/office/drawing/2014/main" id="{9CB1CF44-846B-49DC-8FA8-B410DEF44DDD}"/>
              </a:ext>
            </a:extLst>
          </p:cNvPr>
          <p:cNvSpPr/>
          <p:nvPr/>
        </p:nvSpPr>
        <p:spPr>
          <a:xfrm>
            <a:off x="305780" y="1268760"/>
            <a:ext cx="8532440" cy="5509200"/>
          </a:xfrm>
          <a:prstGeom prst="rect">
            <a:avLst/>
          </a:prstGeom>
        </p:spPr>
        <p:txBody>
          <a:bodyPr wrap="square">
            <a:spAutoFit/>
          </a:bodyPr>
          <a:lstStyle/>
          <a:p>
            <a:r>
              <a:rPr lang="fr-FR" sz="3200" b="1" dirty="0">
                <a:solidFill>
                  <a:srgbClr val="FF0000"/>
                </a:solidFill>
              </a:rPr>
              <a:t>Larousse, Robert, Bled </a:t>
            </a:r>
            <a:r>
              <a:rPr lang="fr-FR" sz="3200" dirty="0"/>
              <a:t>: bien évidemment les dictionnaires Petit ou Grand Larousse illustré, Petit Robert de la langue française, et la grammaire </a:t>
            </a:r>
            <a:r>
              <a:rPr lang="fr-FR" sz="3200" b="1" dirty="0"/>
              <a:t>d’Édouard et Odette Bled</a:t>
            </a:r>
            <a:r>
              <a:rPr lang="fr-FR" sz="3200" dirty="0"/>
              <a:t>, couple d’instituteurs français ayant conçu le manuel d’exercices orthographiques et grammaticaux longtemps utilisé dans les écoles françaises. Majuscule obligatoire, s’agissant de « titres d’œuvres », comme les livres, les films, les tableaux, sculptures, et œuvres musicales…</a:t>
            </a:r>
          </a:p>
        </p:txBody>
      </p:sp>
    </p:spTree>
    <p:extLst>
      <p:ext uri="{BB962C8B-B14F-4D97-AF65-F5344CB8AC3E}">
        <p14:creationId xmlns:p14="http://schemas.microsoft.com/office/powerpoint/2010/main" val="34001597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428178"/>
            <a:ext cx="8532440" cy="6001643"/>
          </a:xfrm>
          <a:prstGeom prst="rect">
            <a:avLst/>
          </a:prstGeom>
        </p:spPr>
        <p:txBody>
          <a:bodyPr wrap="square">
            <a:spAutoFit/>
          </a:bodyPr>
          <a:lstStyle/>
          <a:p>
            <a:r>
              <a:rPr lang="fr-FR" sz="3200" dirty="0"/>
              <a:t>Pour mémoire, quand le titre commence par un </a:t>
            </a:r>
            <a:r>
              <a:rPr lang="fr-FR" sz="3200" b="1" dirty="0"/>
              <a:t>article défini</a:t>
            </a:r>
            <a:r>
              <a:rPr lang="fr-FR" sz="3200" dirty="0"/>
              <a:t> (</a:t>
            </a:r>
            <a:r>
              <a:rPr lang="fr-FR" sz="3200" b="1" dirty="0"/>
              <a:t>le</a:t>
            </a:r>
            <a:r>
              <a:rPr lang="fr-FR" sz="3200" dirty="0"/>
              <a:t> Petit Larousse illustré ou </a:t>
            </a:r>
            <a:r>
              <a:rPr lang="fr-FR" sz="3200" b="1" dirty="0"/>
              <a:t>le</a:t>
            </a:r>
            <a:r>
              <a:rPr lang="fr-FR" sz="3200" dirty="0"/>
              <a:t> Petit Robert), pour éviter le renvoi à </a:t>
            </a:r>
            <a:r>
              <a:rPr lang="fr-FR" sz="3200" b="1" dirty="0"/>
              <a:t>la lettre L</a:t>
            </a:r>
            <a:r>
              <a:rPr lang="fr-FR" sz="3200" dirty="0"/>
              <a:t>, l’article défini peut être « neutralisé », donc, sans majuscule, mais aujourd’hui  cette graphie traditionnelle  a largement évolué vers l’usage de la majuscule (</a:t>
            </a:r>
            <a:r>
              <a:rPr lang="fr-FR" sz="3200" b="1" dirty="0"/>
              <a:t>Le</a:t>
            </a:r>
            <a:r>
              <a:rPr lang="fr-FR" sz="3200" dirty="0"/>
              <a:t> Petit Larousse illustré, </a:t>
            </a:r>
            <a:r>
              <a:rPr lang="fr-FR" sz="3200" b="1" dirty="0"/>
              <a:t>Le</a:t>
            </a:r>
            <a:r>
              <a:rPr lang="fr-FR" sz="3200" dirty="0"/>
              <a:t> Petit Robert, </a:t>
            </a:r>
            <a:r>
              <a:rPr lang="fr-FR" sz="3200" b="1" dirty="0"/>
              <a:t>Le</a:t>
            </a:r>
            <a:r>
              <a:rPr lang="fr-FR" sz="3200" dirty="0"/>
              <a:t> Monde, </a:t>
            </a:r>
            <a:r>
              <a:rPr lang="fr-FR" sz="3200" b="1" dirty="0"/>
              <a:t>Le</a:t>
            </a:r>
            <a:r>
              <a:rPr lang="fr-FR" sz="3200" dirty="0"/>
              <a:t> Point, </a:t>
            </a:r>
            <a:r>
              <a:rPr lang="fr-FR" sz="3200" b="1" dirty="0"/>
              <a:t>L</a:t>
            </a:r>
            <a:r>
              <a:rPr lang="fr-FR" sz="3200" dirty="0"/>
              <a:t>’Équipe, etc.).</a:t>
            </a:r>
          </a:p>
          <a:p>
            <a:r>
              <a:rPr lang="fr-FR" sz="3200" dirty="0"/>
              <a:t>Par ailleurs, quand un adjectif précède le nom « propre », il prend lui aussi la lettre majuscule (Le Petit Robert, le Grand Paris).</a:t>
            </a:r>
          </a:p>
        </p:txBody>
      </p:sp>
    </p:spTree>
    <p:extLst>
      <p:ext uri="{BB962C8B-B14F-4D97-AF65-F5344CB8AC3E}">
        <p14:creationId xmlns:p14="http://schemas.microsoft.com/office/powerpoint/2010/main" val="28904989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5058"/>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avec Larousse, Robert, Bled et </a:t>
            </a:r>
            <a:r>
              <a:rPr lang="fr-FR" sz="3200" b="1" dirty="0">
                <a:solidFill>
                  <a:srgbClr val="FF0000"/>
                </a:solidFill>
              </a:rPr>
              <a:t>Bescherelle</a:t>
            </a:r>
            <a:endParaRPr lang="fr-FR" sz="48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281336" y="2564904"/>
            <a:ext cx="8532440" cy="3046988"/>
          </a:xfrm>
          <a:prstGeom prst="rect">
            <a:avLst/>
          </a:prstGeom>
        </p:spPr>
        <p:txBody>
          <a:bodyPr wrap="square">
            <a:spAutoFit/>
          </a:bodyPr>
          <a:lstStyle/>
          <a:p>
            <a:r>
              <a:rPr lang="fr-FR" sz="3200" b="1" dirty="0">
                <a:solidFill>
                  <a:srgbClr val="FF0000"/>
                </a:solidFill>
              </a:rPr>
              <a:t>Bescherelle</a:t>
            </a:r>
            <a:r>
              <a:rPr lang="fr-FR" sz="3200" b="1" dirty="0"/>
              <a:t> </a:t>
            </a:r>
            <a:r>
              <a:rPr lang="fr-FR" sz="3200" dirty="0"/>
              <a:t>: collection de livres de référence sur la langue française (orthographe, grammaire, </a:t>
            </a:r>
            <a:r>
              <a:rPr lang="fr-FR" sz="3200" b="1" dirty="0"/>
              <a:t>conjugaison</a:t>
            </a:r>
            <a:r>
              <a:rPr lang="fr-FR" sz="3200" dirty="0"/>
              <a:t>), publiée en France et au Canada, ainsi nommée en l’honneur du </a:t>
            </a:r>
            <a:r>
              <a:rPr lang="fr-FR" sz="3200" b="1" dirty="0"/>
              <a:t>lexicographe et grammairien </a:t>
            </a:r>
            <a:r>
              <a:rPr lang="fr-FR" sz="3200" dirty="0"/>
              <a:t>français du XIXe siècle </a:t>
            </a:r>
            <a:r>
              <a:rPr lang="fr-FR" sz="3200" b="1" dirty="0"/>
              <a:t>Louis-Nicolas Bescherelle.</a:t>
            </a:r>
            <a:endParaRPr lang="fr-FR" sz="3200" dirty="0"/>
          </a:p>
        </p:txBody>
      </p:sp>
    </p:spTree>
    <p:extLst>
      <p:ext uri="{BB962C8B-B14F-4D97-AF65-F5344CB8AC3E}">
        <p14:creationId xmlns:p14="http://schemas.microsoft.com/office/powerpoint/2010/main" val="19904077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65060"/>
            <a:ext cx="8532440" cy="584775"/>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le </a:t>
            </a:r>
            <a:r>
              <a:rPr lang="fr-FR" sz="3200" b="1" dirty="0">
                <a:solidFill>
                  <a:srgbClr val="FF0000"/>
                </a:solidFill>
              </a:rPr>
              <a:t>martyre</a:t>
            </a:r>
            <a:r>
              <a:rPr lang="fr-FR" sz="3200" dirty="0"/>
              <a:t> de la dictée vous épargnera.   </a:t>
            </a:r>
          </a:p>
        </p:txBody>
      </p:sp>
      <p:sp>
        <p:nvSpPr>
          <p:cNvPr id="2" name="Rectangle 1">
            <a:extLst>
              <a:ext uri="{FF2B5EF4-FFF2-40B4-BE49-F238E27FC236}">
                <a16:creationId xmlns:a16="http://schemas.microsoft.com/office/drawing/2014/main" id="{9CB1CF44-846B-49DC-8FA8-B410DEF44DDD}"/>
              </a:ext>
            </a:extLst>
          </p:cNvPr>
          <p:cNvSpPr/>
          <p:nvPr/>
        </p:nvSpPr>
        <p:spPr>
          <a:xfrm>
            <a:off x="305780" y="1683959"/>
            <a:ext cx="8532440" cy="4708981"/>
          </a:xfrm>
          <a:prstGeom prst="rect">
            <a:avLst/>
          </a:prstGeom>
        </p:spPr>
        <p:txBody>
          <a:bodyPr wrap="square">
            <a:spAutoFit/>
          </a:bodyPr>
          <a:lstStyle/>
          <a:p>
            <a:r>
              <a:rPr lang="fr-FR" sz="3200" b="1" dirty="0">
                <a:solidFill>
                  <a:srgbClr val="FF0000"/>
                </a:solidFill>
              </a:rPr>
              <a:t>Martyre</a:t>
            </a:r>
            <a:r>
              <a:rPr lang="fr-FR" sz="3200" b="1" dirty="0"/>
              <a:t> </a:t>
            </a:r>
            <a:r>
              <a:rPr lang="fr-FR" sz="3200" dirty="0"/>
              <a:t>: nom masculin, </a:t>
            </a:r>
            <a:r>
              <a:rPr lang="fr-FR" sz="3200" b="1" dirty="0"/>
              <a:t>torture, supplice</a:t>
            </a:r>
            <a:r>
              <a:rPr lang="fr-FR" sz="3200" dirty="0"/>
              <a:t>, grande douleur physique ou morale, situation extrêmement pénible (</a:t>
            </a:r>
            <a:r>
              <a:rPr lang="fr-FR" sz="3200" b="1" dirty="0"/>
              <a:t>souffrir le martyre). Le martyr (sans e) est la personne</a:t>
            </a:r>
            <a:r>
              <a:rPr lang="fr-FR" sz="3200" dirty="0"/>
              <a:t> qui a souffert pour sa foi religieuse ou pour une grande cause (les martyrs de la foi, les martyrs de la Résistance).</a:t>
            </a:r>
          </a:p>
          <a:p>
            <a:endParaRPr lang="fr-FR" sz="3200" dirty="0"/>
          </a:p>
          <a:p>
            <a:r>
              <a:rPr lang="fr-FR" sz="4400" dirty="0">
                <a:solidFill>
                  <a:srgbClr val="0070C0"/>
                </a:solidFill>
              </a:rPr>
              <a:t>Fin de la Dictée</a:t>
            </a:r>
          </a:p>
        </p:txBody>
      </p:sp>
    </p:spTree>
    <p:extLst>
      <p:ext uri="{BB962C8B-B14F-4D97-AF65-F5344CB8AC3E}">
        <p14:creationId xmlns:p14="http://schemas.microsoft.com/office/powerpoint/2010/main" val="24203542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15624" y="563907"/>
            <a:ext cx="8532440" cy="6001643"/>
          </a:xfrm>
          <a:prstGeom prst="rect">
            <a:avLst/>
          </a:prstGeom>
        </p:spPr>
        <p:txBody>
          <a:bodyPr wrap="square">
            <a:spAutoFit/>
          </a:bodyPr>
          <a:lstStyle/>
          <a:p>
            <a:r>
              <a:rPr lang="fr-FR" sz="3200" b="1" dirty="0"/>
              <a:t>Sources bibliographie : </a:t>
            </a:r>
          </a:p>
          <a:p>
            <a:r>
              <a:rPr lang="fr-FR" sz="3200" dirty="0"/>
              <a:t>Le Grand Larousse illustré et le Petit Robert de la langue française, éditions 2023 ; </a:t>
            </a:r>
          </a:p>
          <a:p>
            <a:endParaRPr lang="fr-FR" sz="3200" dirty="0"/>
          </a:p>
          <a:p>
            <a:r>
              <a:rPr lang="fr-FR" sz="3200" dirty="0"/>
              <a:t>CNRTL (Centre national de ressources textuelles et lexicales) informatisé ; </a:t>
            </a:r>
          </a:p>
          <a:p>
            <a:endParaRPr lang="fr-FR" sz="3200" dirty="0"/>
          </a:p>
          <a:p>
            <a:r>
              <a:rPr lang="fr-FR" sz="3200" dirty="0"/>
              <a:t>Dictionnaire des difficultés de la langue française de </a:t>
            </a:r>
            <a:r>
              <a:rPr lang="fr-FR" sz="3200" dirty="0" err="1"/>
              <a:t>A.V.Thomas</a:t>
            </a:r>
            <a:r>
              <a:rPr lang="fr-FR" sz="3200" dirty="0"/>
              <a:t>, édition Larousse ;</a:t>
            </a:r>
          </a:p>
          <a:p>
            <a:endParaRPr lang="fr-FR" sz="3200" dirty="0"/>
          </a:p>
          <a:p>
            <a:r>
              <a:rPr lang="fr-FR" sz="3200" dirty="0"/>
              <a:t>La majuscule, c’est capital, par Jean-Pierre Colignon, et préface de Bernard Pivot.</a:t>
            </a:r>
          </a:p>
        </p:txBody>
      </p:sp>
    </p:spTree>
    <p:extLst>
      <p:ext uri="{BB962C8B-B14F-4D97-AF65-F5344CB8AC3E}">
        <p14:creationId xmlns:p14="http://schemas.microsoft.com/office/powerpoint/2010/main" val="36629038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8" y="188913"/>
            <a:ext cx="4667250" cy="1773237"/>
          </a:xfrm>
          <a:prstGeom prst="rect">
            <a:avLst/>
          </a:prstGeom>
          <a:noFill/>
          <a:ln w="9525">
            <a:noFill/>
            <a:miter lim="800000"/>
            <a:headEnd/>
            <a:tailEnd/>
          </a:ln>
        </p:spPr>
      </p:pic>
      <p:sp>
        <p:nvSpPr>
          <p:cNvPr id="40964" name="ZoneTexte 4"/>
          <p:cNvSpPr txBox="1">
            <a:spLocks noChangeArrowheads="1"/>
          </p:cNvSpPr>
          <p:nvPr/>
        </p:nvSpPr>
        <p:spPr bwMode="auto">
          <a:xfrm>
            <a:off x="246187" y="2204864"/>
            <a:ext cx="8711952" cy="4216539"/>
          </a:xfrm>
          <a:prstGeom prst="rect">
            <a:avLst/>
          </a:prstGeom>
          <a:noFill/>
          <a:ln w="9525">
            <a:noFill/>
            <a:miter lim="800000"/>
            <a:headEnd/>
            <a:tailEnd/>
          </a:ln>
        </p:spPr>
        <p:txBody>
          <a:bodyPr wrap="square">
            <a:spAutoFit/>
          </a:bodyPr>
          <a:lstStyle/>
          <a:p>
            <a:pPr algn="ctr"/>
            <a:r>
              <a:rPr lang="fr-FR" sz="3200" b="1" dirty="0">
                <a:latin typeface="Calibri" pitchFamily="34" charset="0"/>
              </a:rPr>
              <a:t>Quels sont ceux qui ont fait le moins de fautes ?</a:t>
            </a:r>
          </a:p>
          <a:p>
            <a:pPr algn="ctr"/>
            <a:r>
              <a:rPr lang="fr-FR" sz="3200" b="1" dirty="0">
                <a:latin typeface="Calibri" pitchFamily="34" charset="0"/>
              </a:rPr>
              <a:t>Zéro ou plus ?</a:t>
            </a:r>
          </a:p>
          <a:p>
            <a:pPr algn="ctr"/>
            <a:r>
              <a:rPr lang="fr-FR" sz="3200" b="1" dirty="0">
                <a:latin typeface="Calibri" pitchFamily="34" charset="0"/>
              </a:rPr>
              <a:t>L’important c’est que vous vous soyez amusés.</a:t>
            </a:r>
          </a:p>
          <a:p>
            <a:pPr algn="ctr"/>
            <a:endParaRPr lang="fr-FR" sz="3200" b="1" dirty="0">
              <a:latin typeface="Calibri" pitchFamily="34" charset="0"/>
            </a:endParaRPr>
          </a:p>
          <a:p>
            <a:pPr algn="ctr"/>
            <a:endParaRPr lang="fr-FR" sz="1400" b="1" dirty="0">
              <a:latin typeface="Calibri" pitchFamily="34" charset="0"/>
            </a:endParaRPr>
          </a:p>
          <a:p>
            <a:pPr algn="ctr"/>
            <a:endParaRPr lang="fr-FR" sz="3200" dirty="0">
              <a:latin typeface="Calibri" pitchFamily="34" charset="0"/>
            </a:endParaRPr>
          </a:p>
          <a:p>
            <a:pPr algn="ctr"/>
            <a:endParaRPr lang="fr-FR" sz="3200" dirty="0">
              <a:latin typeface="Calibri" pitchFamily="34" charset="0"/>
            </a:endParaRPr>
          </a:p>
          <a:p>
            <a:pPr algn="ctr"/>
            <a:r>
              <a:rPr lang="fr-FR" sz="2800" dirty="0">
                <a:latin typeface="Calibri" pitchFamily="34" charset="0"/>
              </a:rPr>
              <a:t>Diaporama réalisé par la « Dictée Nationale du Rotary » </a:t>
            </a:r>
          </a:p>
          <a:p>
            <a:pPr algn="ctr"/>
            <a:r>
              <a:rPr lang="fr-FR" sz="2800" dirty="0">
                <a:latin typeface="Calibri" pitchFamily="34" charset="0"/>
              </a:rPr>
              <a:t> sur les indications de </a:t>
            </a:r>
            <a:r>
              <a:rPr lang="fr-FR" sz="2800" b="1" dirty="0"/>
              <a:t>Monsieur Gabriel Perrin</a:t>
            </a:r>
            <a:endParaRPr lang="fr-FR" sz="2800" dirty="0">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Image 2" descr="logo 2013 transparent.png"/>
          <p:cNvPicPr>
            <a:picLocks noChangeAspect="1"/>
          </p:cNvPicPr>
          <p:nvPr/>
        </p:nvPicPr>
        <p:blipFill>
          <a:blip r:embed="rId2" cstate="print"/>
          <a:srcRect/>
          <a:stretch>
            <a:fillRect/>
          </a:stretch>
        </p:blipFill>
        <p:spPr bwMode="auto">
          <a:xfrm>
            <a:off x="2268537" y="188913"/>
            <a:ext cx="4737499" cy="1799927"/>
          </a:xfrm>
          <a:prstGeom prst="rect">
            <a:avLst/>
          </a:prstGeom>
          <a:noFill/>
          <a:ln w="9525">
            <a:noFill/>
            <a:miter lim="800000"/>
            <a:headEnd/>
            <a:tailEnd/>
          </a:ln>
        </p:spPr>
      </p:pic>
      <p:sp>
        <p:nvSpPr>
          <p:cNvPr id="6" name="Rectangle 5"/>
          <p:cNvSpPr>
            <a:spLocks noChangeArrowheads="1"/>
          </p:cNvSpPr>
          <p:nvPr/>
        </p:nvSpPr>
        <p:spPr bwMode="auto">
          <a:xfrm>
            <a:off x="0" y="1988840"/>
            <a:ext cx="9144000" cy="4524315"/>
          </a:xfrm>
          <a:prstGeom prst="rect">
            <a:avLst/>
          </a:prstGeom>
          <a:noFill/>
          <a:ln w="9525">
            <a:noFill/>
            <a:miter lim="800000"/>
            <a:headEnd/>
            <a:tailEnd/>
          </a:ln>
        </p:spPr>
        <p:txBody>
          <a:bodyPr>
            <a:spAutoFit/>
          </a:bodyPr>
          <a:lstStyle/>
          <a:p>
            <a:pPr algn="ctr"/>
            <a:r>
              <a:rPr lang="fr-FR" sz="3600" dirty="0">
                <a:latin typeface="Calibri" pitchFamily="34" charset="0"/>
              </a:rPr>
              <a:t>Les Clubs Rotary et Rotaract</a:t>
            </a:r>
          </a:p>
          <a:p>
            <a:pPr algn="ctr"/>
            <a:r>
              <a:rPr lang="fr-FR" sz="3600" dirty="0">
                <a:latin typeface="Calibri" pitchFamily="34" charset="0"/>
              </a:rPr>
              <a:t>vous remercient de votre participation</a:t>
            </a:r>
          </a:p>
          <a:p>
            <a:pPr algn="ctr"/>
            <a:r>
              <a:rPr lang="fr-FR" sz="3600" dirty="0">
                <a:latin typeface="Calibri" pitchFamily="34" charset="0"/>
              </a:rPr>
              <a:t>à </a:t>
            </a:r>
            <a:r>
              <a:rPr lang="fr-FR" sz="3600">
                <a:latin typeface="Calibri" pitchFamily="34" charset="0"/>
              </a:rPr>
              <a:t>la 11</a:t>
            </a:r>
            <a:r>
              <a:rPr lang="fr-FR" sz="3600" baseline="30000">
                <a:latin typeface="Calibri" pitchFamily="34" charset="0"/>
              </a:rPr>
              <a:t>ème </a:t>
            </a:r>
            <a:r>
              <a:rPr lang="fr-FR" sz="3600" dirty="0">
                <a:latin typeface="Calibri" pitchFamily="34" charset="0"/>
              </a:rPr>
              <a:t>année de</a:t>
            </a:r>
            <a:endParaRPr lang="fr-FR" sz="3600" baseline="30000" dirty="0">
              <a:latin typeface="Calibri" pitchFamily="34" charset="0"/>
            </a:endParaRPr>
          </a:p>
          <a:p>
            <a:pPr algn="ctr"/>
            <a:r>
              <a:rPr lang="fr-FR" sz="3600" dirty="0">
                <a:latin typeface="Calibri" pitchFamily="34" charset="0"/>
              </a:rPr>
              <a:t> « </a:t>
            </a:r>
            <a:r>
              <a:rPr lang="fr-FR" sz="3600" b="1" dirty="0">
                <a:latin typeface="Calibri" pitchFamily="34" charset="0"/>
              </a:rPr>
              <a:t>Dictée Nationale du Rotary » </a:t>
            </a:r>
          </a:p>
          <a:p>
            <a:pPr algn="ctr"/>
            <a:endParaRPr lang="fr-FR" sz="1600" b="1" dirty="0">
              <a:latin typeface="Calibri" pitchFamily="34" charset="0"/>
            </a:endParaRPr>
          </a:p>
          <a:p>
            <a:pPr algn="ctr"/>
            <a:r>
              <a:rPr lang="fr-FR" sz="3600" b="1" dirty="0">
                <a:latin typeface="Calibri" pitchFamily="34" charset="0"/>
              </a:rPr>
              <a:t>L’année prochaine </a:t>
            </a:r>
          </a:p>
          <a:p>
            <a:pPr algn="ctr"/>
            <a:r>
              <a:rPr lang="fr-FR" sz="3600" b="1" dirty="0">
                <a:latin typeface="Calibri" pitchFamily="34" charset="0"/>
              </a:rPr>
              <a:t>la « Dictée Nationale du Rotary » aura lieu le</a:t>
            </a:r>
          </a:p>
          <a:p>
            <a:pPr algn="ctr"/>
            <a:r>
              <a:rPr lang="fr-FR" sz="3600" b="1" dirty="0">
                <a:latin typeface="Calibri" pitchFamily="34" charset="0"/>
              </a:rPr>
              <a:t> </a:t>
            </a:r>
            <a:r>
              <a:rPr lang="fr-FR" sz="4800" b="1" dirty="0">
                <a:solidFill>
                  <a:srgbClr val="C00000"/>
                </a:solidFill>
                <a:latin typeface="Calibri" pitchFamily="34" charset="0"/>
              </a:rPr>
              <a:t>samedi 9 Mars 2024</a:t>
            </a:r>
            <a:endParaRPr lang="fr-FR" sz="3600" b="1" dirty="0">
              <a:solidFill>
                <a:srgbClr val="C00000"/>
              </a:solidFill>
              <a:latin typeface="Calibri" pitchFamily="34"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95536" y="326009"/>
            <a:ext cx="8388424"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ou</a:t>
            </a:r>
            <a:r>
              <a:rPr lang="fr-FR" sz="3200" b="1" dirty="0"/>
              <a:t> </a:t>
            </a:r>
            <a:r>
              <a:rPr lang="fr-FR" sz="3200" dirty="0"/>
              <a:t>amateurs de l’épreuve de dictée, </a:t>
            </a:r>
            <a:r>
              <a:rPr lang="fr-FR" sz="3200" b="1" dirty="0">
                <a:solidFill>
                  <a:srgbClr val="FF0000"/>
                </a:solidFill>
              </a:rPr>
              <a:t>apportant leur pierre</a:t>
            </a:r>
            <a:r>
              <a:rPr lang="fr-FR" sz="3200" b="1" dirty="0"/>
              <a:t> </a:t>
            </a:r>
            <a:r>
              <a:rPr lang="fr-FR" sz="3200" b="1" dirty="0">
                <a:solidFill>
                  <a:srgbClr val="FF0000"/>
                </a:solidFill>
              </a:rPr>
              <a:t>à</a:t>
            </a:r>
            <a:endParaRPr lang="fr-FR" sz="9600" b="1" dirty="0">
              <a:solidFill>
                <a:srgbClr val="FF0000"/>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95536" y="1656576"/>
            <a:ext cx="8532440" cy="4955203"/>
          </a:xfrm>
          <a:prstGeom prst="rect">
            <a:avLst/>
          </a:prstGeom>
        </p:spPr>
        <p:txBody>
          <a:bodyPr wrap="square">
            <a:spAutoFit/>
          </a:bodyPr>
          <a:lstStyle/>
          <a:p>
            <a:r>
              <a:rPr lang="fr-FR" sz="3600" b="1" dirty="0">
                <a:solidFill>
                  <a:srgbClr val="FF0000"/>
                </a:solidFill>
              </a:rPr>
              <a:t>Ou</a:t>
            </a:r>
            <a:r>
              <a:rPr lang="fr-FR" sz="3600" dirty="0"/>
              <a:t> : </a:t>
            </a:r>
            <a:r>
              <a:rPr lang="fr-FR" sz="3200" dirty="0"/>
              <a:t>(comme ou bien), sans accent, conjonction de coordination. Le où avec accent est adverbe interrogatif ou pronom relatif (où habite-t-il ? Dites-moi où vous allez. Le pays d’où il vient. Le jour où vous êtes venu. Dans l’état où vous êtes).</a:t>
            </a:r>
          </a:p>
          <a:p>
            <a:endParaRPr lang="fr-FR" sz="2000" dirty="0"/>
          </a:p>
          <a:p>
            <a:r>
              <a:rPr lang="fr-FR" sz="3600" b="1" dirty="0">
                <a:solidFill>
                  <a:srgbClr val="FF0000"/>
                </a:solidFill>
              </a:rPr>
              <a:t>Apportant leur pierre à </a:t>
            </a:r>
            <a:r>
              <a:rPr lang="fr-FR" sz="3600" b="1" dirty="0"/>
              <a:t>: </a:t>
            </a:r>
            <a:r>
              <a:rPr lang="fr-FR" sz="3200" dirty="0"/>
              <a:t>locution verbale dérivée de « apporter sa pierre à l’édifice » , d’où </a:t>
            </a:r>
            <a:r>
              <a:rPr lang="fr-FR" sz="3200" dirty="0">
                <a:solidFill>
                  <a:srgbClr val="FF0000"/>
                </a:solidFill>
              </a:rPr>
              <a:t>leur</a:t>
            </a:r>
            <a:r>
              <a:rPr lang="fr-FR" sz="3200" dirty="0"/>
              <a:t> au singulier.</a:t>
            </a:r>
          </a:p>
        </p:txBody>
      </p:sp>
    </p:spTree>
    <p:extLst>
      <p:ext uri="{BB962C8B-B14F-4D97-AF65-F5344CB8AC3E}">
        <p14:creationId xmlns:p14="http://schemas.microsoft.com/office/powerpoint/2010/main" val="84054849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284194" y="416307"/>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t>la lutte contre </a:t>
            </a:r>
            <a:r>
              <a:rPr lang="fr-FR" sz="3200" b="1" dirty="0">
                <a:solidFill>
                  <a:srgbClr val="FF0000"/>
                </a:solidFill>
              </a:rPr>
              <a:t>l’illettrisme</a:t>
            </a:r>
            <a:r>
              <a:rPr lang="fr-FR" sz="3200" dirty="0"/>
              <a:t> et sa </a:t>
            </a:r>
            <a:r>
              <a:rPr lang="fr-FR" sz="3200" b="1" dirty="0">
                <a:solidFill>
                  <a:srgbClr val="FF0000"/>
                </a:solidFill>
              </a:rPr>
              <a:t>kyrielle</a:t>
            </a:r>
            <a:r>
              <a:rPr lang="fr-FR" sz="3200" dirty="0"/>
              <a:t> de funestes effets.</a:t>
            </a:r>
          </a:p>
        </p:txBody>
      </p:sp>
      <p:sp>
        <p:nvSpPr>
          <p:cNvPr id="2" name="Rectangle 1">
            <a:extLst>
              <a:ext uri="{FF2B5EF4-FFF2-40B4-BE49-F238E27FC236}">
                <a16:creationId xmlns:a16="http://schemas.microsoft.com/office/drawing/2014/main" id="{9CB1CF44-846B-49DC-8FA8-B410DEF44DDD}"/>
              </a:ext>
            </a:extLst>
          </p:cNvPr>
          <p:cNvSpPr/>
          <p:nvPr/>
        </p:nvSpPr>
        <p:spPr>
          <a:xfrm>
            <a:off x="292082" y="1712054"/>
            <a:ext cx="8532440" cy="4739759"/>
          </a:xfrm>
          <a:prstGeom prst="rect">
            <a:avLst/>
          </a:prstGeom>
        </p:spPr>
        <p:txBody>
          <a:bodyPr wrap="square">
            <a:spAutoFit/>
          </a:bodyPr>
          <a:lstStyle/>
          <a:p>
            <a:r>
              <a:rPr lang="fr-FR" sz="3200" b="1" dirty="0">
                <a:solidFill>
                  <a:srgbClr val="FF0000"/>
                </a:solidFill>
              </a:rPr>
              <a:t>Illettrisme</a:t>
            </a:r>
            <a:r>
              <a:rPr lang="fr-FR" sz="3200" dirty="0"/>
              <a:t> : </a:t>
            </a:r>
            <a:r>
              <a:rPr lang="fr-FR" sz="2800" dirty="0"/>
              <a:t>état d’une personne qui a été instruite mais qui ne maîtrise pas ou plus la lecture, l’écriture et le calcul. </a:t>
            </a:r>
            <a:r>
              <a:rPr lang="fr-FR" sz="3200" dirty="0"/>
              <a:t>L’analphabétisme est l’état d’une personne qui n’a pas appris à lire et à écrire dans sa langue (qui n’est pas allée à l’école). Doublement des consonnes l et t.</a:t>
            </a:r>
          </a:p>
          <a:p>
            <a:r>
              <a:rPr lang="fr-FR" sz="3200" b="1" dirty="0">
                <a:solidFill>
                  <a:srgbClr val="FF0000"/>
                </a:solidFill>
              </a:rPr>
              <a:t>Kyrielle</a:t>
            </a:r>
            <a:r>
              <a:rPr lang="fr-FR" sz="3200" dirty="0"/>
              <a:t> : nom féminin, grande quantité, suite interminable (une kyrielle d’injures, d’amis, etc.).</a:t>
            </a:r>
          </a:p>
          <a:p>
            <a:endParaRPr lang="fr-FR" dirty="0"/>
          </a:p>
        </p:txBody>
      </p:sp>
    </p:spTree>
    <p:extLst>
      <p:ext uri="{BB962C8B-B14F-4D97-AF65-F5344CB8AC3E}">
        <p14:creationId xmlns:p14="http://schemas.microsoft.com/office/powerpoint/2010/main" val="81043713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26941" y="480634"/>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dirty="0">
                <a:solidFill>
                  <a:schemeClr val="tx1">
                    <a:lumMod val="50000"/>
                    <a:lumOff val="50000"/>
                  </a:schemeClr>
                </a:solidFill>
              </a:rPr>
              <a:t>la lutte contre l’illettrisme et sa kyrielle de</a:t>
            </a:r>
            <a:r>
              <a:rPr lang="fr-FR" sz="3200" dirty="0"/>
              <a:t> </a:t>
            </a:r>
            <a:r>
              <a:rPr lang="fr-FR" sz="3200" b="1" dirty="0">
                <a:solidFill>
                  <a:srgbClr val="FF0000"/>
                </a:solidFill>
              </a:rPr>
              <a:t>funestes</a:t>
            </a:r>
            <a:r>
              <a:rPr lang="fr-FR" sz="3200" b="1" dirty="0"/>
              <a:t> </a:t>
            </a:r>
            <a:r>
              <a:rPr lang="fr-FR" sz="3200" dirty="0"/>
              <a:t>effets.</a:t>
            </a:r>
          </a:p>
        </p:txBody>
      </p:sp>
      <p:sp>
        <p:nvSpPr>
          <p:cNvPr id="2" name="Rectangle 1">
            <a:extLst>
              <a:ext uri="{FF2B5EF4-FFF2-40B4-BE49-F238E27FC236}">
                <a16:creationId xmlns:a16="http://schemas.microsoft.com/office/drawing/2014/main" id="{9CB1CF44-846B-49DC-8FA8-B410DEF44DDD}"/>
              </a:ext>
            </a:extLst>
          </p:cNvPr>
          <p:cNvSpPr/>
          <p:nvPr/>
        </p:nvSpPr>
        <p:spPr>
          <a:xfrm>
            <a:off x="339977" y="1939553"/>
            <a:ext cx="8532440" cy="3724096"/>
          </a:xfrm>
          <a:prstGeom prst="rect">
            <a:avLst/>
          </a:prstGeom>
        </p:spPr>
        <p:txBody>
          <a:bodyPr wrap="square">
            <a:spAutoFit/>
          </a:bodyPr>
          <a:lstStyle/>
          <a:p>
            <a:r>
              <a:rPr lang="fr-FR" sz="3200" b="1" dirty="0">
                <a:solidFill>
                  <a:srgbClr val="FF0000"/>
                </a:solidFill>
              </a:rPr>
              <a:t>Funestes</a:t>
            </a:r>
            <a:r>
              <a:rPr lang="fr-FR" sz="3200" dirty="0"/>
              <a:t> : adjectif, qui apporte le malheur avec soi, qui entraîne des conséquences néfastes, parfois mortelles. Ici au pluriel, vu la grande quantité d’effets, dérivant du substantif kyrielle.</a:t>
            </a:r>
            <a:r>
              <a:rPr lang="fr-FR" dirty="0"/>
              <a:t> </a:t>
            </a:r>
          </a:p>
          <a:p>
            <a:endParaRPr lang="fr-FR" dirty="0"/>
          </a:p>
          <a:p>
            <a:endParaRPr lang="fr-FR" dirty="0"/>
          </a:p>
          <a:p>
            <a:r>
              <a:rPr lang="fr-FR" sz="4000" dirty="0">
                <a:solidFill>
                  <a:srgbClr val="00B050"/>
                </a:solidFill>
              </a:rPr>
              <a:t>Fin de la1</a:t>
            </a:r>
            <a:r>
              <a:rPr lang="fr-FR" sz="4000" baseline="30000" dirty="0">
                <a:solidFill>
                  <a:srgbClr val="00B050"/>
                </a:solidFill>
              </a:rPr>
              <a:t>re </a:t>
            </a:r>
            <a:r>
              <a:rPr lang="fr-FR" sz="4000" dirty="0">
                <a:solidFill>
                  <a:srgbClr val="00B050"/>
                </a:solidFill>
              </a:rPr>
              <a:t>partie</a:t>
            </a:r>
            <a:endParaRPr lang="fr-FR" sz="6000" dirty="0">
              <a:solidFill>
                <a:srgbClr val="00B050"/>
              </a:solidFill>
            </a:endParaRPr>
          </a:p>
        </p:txBody>
      </p:sp>
    </p:spTree>
    <p:extLst>
      <p:ext uri="{BB962C8B-B14F-4D97-AF65-F5344CB8AC3E}">
        <p14:creationId xmlns:p14="http://schemas.microsoft.com/office/powerpoint/2010/main" val="248443556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Image 2" descr="logo 2013 transparent.png"/>
          <p:cNvPicPr>
            <a:picLocks noChangeAspect="1"/>
          </p:cNvPicPr>
          <p:nvPr/>
        </p:nvPicPr>
        <p:blipFill>
          <a:blip r:embed="rId2" cstate="print"/>
          <a:srcRect/>
          <a:stretch>
            <a:fillRect/>
          </a:stretch>
        </p:blipFill>
        <p:spPr bwMode="auto">
          <a:xfrm>
            <a:off x="7235825" y="6005513"/>
            <a:ext cx="1763713" cy="669925"/>
          </a:xfrm>
          <a:prstGeom prst="rect">
            <a:avLst/>
          </a:prstGeom>
          <a:noFill/>
          <a:ln w="9525">
            <a:noFill/>
            <a:miter lim="800000"/>
            <a:headEnd/>
            <a:tailEnd/>
          </a:ln>
        </p:spPr>
      </p:pic>
      <p:sp>
        <p:nvSpPr>
          <p:cNvPr id="6" name="Rectangle 5"/>
          <p:cNvSpPr>
            <a:spLocks noChangeArrowheads="1"/>
          </p:cNvSpPr>
          <p:nvPr/>
        </p:nvSpPr>
        <p:spPr bwMode="auto">
          <a:xfrm>
            <a:off x="9844" y="2702955"/>
            <a:ext cx="9144000" cy="861774"/>
          </a:xfrm>
          <a:prstGeom prst="rect">
            <a:avLst/>
          </a:prstGeom>
          <a:noFill/>
          <a:ln w="9525">
            <a:noFill/>
            <a:miter lim="800000"/>
            <a:headEnd/>
            <a:tailEnd/>
          </a:ln>
        </p:spPr>
        <p:txBody>
          <a:bodyPr>
            <a:spAutoFit/>
          </a:bodyPr>
          <a:lstStyle/>
          <a:p>
            <a:r>
              <a:rPr lang="fr-FR" sz="3200" dirty="0"/>
              <a:t> </a:t>
            </a:r>
            <a:br>
              <a:rPr lang="fr-FR" sz="3200" dirty="0"/>
            </a:br>
            <a:endParaRPr lang="fr-FR" dirty="0">
              <a:latin typeface="Calibri" pitchFamily="34" charset="0"/>
            </a:endParaRPr>
          </a:p>
        </p:txBody>
      </p:sp>
      <p:sp>
        <p:nvSpPr>
          <p:cNvPr id="15361" name="Rectangle 1"/>
          <p:cNvSpPr>
            <a:spLocks noChangeArrowheads="1"/>
          </p:cNvSpPr>
          <p:nvPr/>
        </p:nvSpPr>
        <p:spPr bwMode="auto">
          <a:xfrm>
            <a:off x="305780" y="493003"/>
            <a:ext cx="8532440" cy="1077218"/>
          </a:xfrm>
          <a:prstGeom prst="rect">
            <a:avLst/>
          </a:prstGeom>
          <a:solidFill>
            <a:schemeClr val="accent6">
              <a:lumMod val="20000"/>
              <a:lumOff val="80000"/>
            </a:schemeClr>
          </a:solidFill>
          <a:ln w="9525">
            <a:noFill/>
            <a:miter lim="800000"/>
            <a:headEnd/>
            <a:tailEnd/>
          </a:ln>
          <a:effectLst/>
        </p:spPr>
        <p:txBody>
          <a:bodyPr wrap="square" anchor="ctr">
            <a:spAutoFit/>
          </a:bodyPr>
          <a:lstStyle/>
          <a:p>
            <a:r>
              <a:rPr lang="fr-FR" sz="3200" b="1" dirty="0">
                <a:solidFill>
                  <a:srgbClr val="FF0000"/>
                </a:solidFill>
              </a:rPr>
              <a:t>Point n’est besoin </a:t>
            </a:r>
            <a:r>
              <a:rPr lang="fr-FR" sz="3200" dirty="0">
                <a:solidFill>
                  <a:schemeClr val="bg2">
                    <a:lumMod val="50000"/>
                  </a:schemeClr>
                </a:solidFill>
              </a:rPr>
              <a:t>de rappeler l’intérêt de cet exercice</a:t>
            </a:r>
            <a:endParaRPr lang="fr-FR" sz="6600" dirty="0">
              <a:solidFill>
                <a:schemeClr val="bg2">
                  <a:lumMod val="50000"/>
                </a:schemeClr>
              </a:solidFill>
            </a:endParaRPr>
          </a:p>
        </p:txBody>
      </p:sp>
      <p:sp>
        <p:nvSpPr>
          <p:cNvPr id="2" name="Rectangle 1">
            <a:extLst>
              <a:ext uri="{FF2B5EF4-FFF2-40B4-BE49-F238E27FC236}">
                <a16:creationId xmlns:a16="http://schemas.microsoft.com/office/drawing/2014/main" id="{9CB1CF44-846B-49DC-8FA8-B410DEF44DDD}"/>
              </a:ext>
            </a:extLst>
          </p:cNvPr>
          <p:cNvSpPr/>
          <p:nvPr/>
        </p:nvSpPr>
        <p:spPr>
          <a:xfrm>
            <a:off x="305780" y="1581970"/>
            <a:ext cx="8532440" cy="4524315"/>
          </a:xfrm>
          <a:prstGeom prst="rect">
            <a:avLst/>
          </a:prstGeom>
        </p:spPr>
        <p:txBody>
          <a:bodyPr wrap="square">
            <a:spAutoFit/>
          </a:bodyPr>
          <a:lstStyle/>
          <a:p>
            <a:r>
              <a:rPr lang="fr-FR" sz="3200" b="1" dirty="0">
                <a:solidFill>
                  <a:srgbClr val="FF0000"/>
                </a:solidFill>
              </a:rPr>
              <a:t>Point n’est besoin de </a:t>
            </a:r>
            <a:r>
              <a:rPr lang="fr-FR" sz="3200" b="1" dirty="0"/>
              <a:t>: </a:t>
            </a:r>
            <a:r>
              <a:rPr lang="fr-FR" sz="3200" dirty="0"/>
              <a:t>de la locution-phrase « point n’est besoin d’espérer pour entreprendre, ni de réussir pour persévérer » attribuée à Guillaume d’Orange, dit le Taciturne, né en 1533, mort assassiné en 1584, surtout connu pour avoir été l’initiateur et le chef de la révolte des Pays-Bas espagnols contre le roi d’Espagne Philippe II, fils de Charles Quint (Wiktionnaire- </a:t>
            </a:r>
            <a:r>
              <a:rPr lang="fr-FR" sz="3200" dirty="0" err="1"/>
              <a:t>wikipédia</a:t>
            </a:r>
            <a:r>
              <a:rPr lang="fr-FR" sz="3200" dirty="0"/>
              <a:t>).</a:t>
            </a:r>
            <a:endParaRPr lang="fr-FR" sz="3200" dirty="0">
              <a:solidFill>
                <a:srgbClr val="FF0000"/>
              </a:solidFill>
            </a:endParaRPr>
          </a:p>
        </p:txBody>
      </p:sp>
    </p:spTree>
    <p:extLst>
      <p:ext uri="{BB962C8B-B14F-4D97-AF65-F5344CB8AC3E}">
        <p14:creationId xmlns:p14="http://schemas.microsoft.com/office/powerpoint/2010/main" val="3707247337"/>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Thème Office">
  <a:themeElements>
    <a:clrScheme name="Technique">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2541</TotalTime>
  <Words>4154</Words>
  <Application>Microsoft Office PowerPoint</Application>
  <PresentationFormat>Affichage à l'écran (4:3)</PresentationFormat>
  <Paragraphs>255</Paragraphs>
  <Slides>56</Slides>
  <Notes>1</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56</vt:i4>
      </vt:variant>
    </vt:vector>
  </HeadingPairs>
  <TitlesOfParts>
    <vt:vector size="59" baseType="lpstr">
      <vt:lpstr>Arial</vt:lpstr>
      <vt:lpstr>Calibri</vt:lpstr>
      <vt:lpstr>Thème Office</vt:lpstr>
      <vt:lpstr>Présentation PowerPoint</vt:lpstr>
      <vt:lpstr>Présentation PowerPoint</vt:lpstr>
      <vt:lpstr>Correction de la dictée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Guy Millant</dc:creator>
  <cp:lastModifiedBy>Alain</cp:lastModifiedBy>
  <cp:revision>317</cp:revision>
  <dcterms:created xsi:type="dcterms:W3CDTF">2015-02-09T14:53:01Z</dcterms:created>
  <dcterms:modified xsi:type="dcterms:W3CDTF">2024-08-22T16:41:55Z</dcterms:modified>
</cp:coreProperties>
</file>