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0"/>
  </p:notesMasterIdLst>
  <p:sldIdLst>
    <p:sldId id="347" r:id="rId2"/>
    <p:sldId id="315" r:id="rId3"/>
    <p:sldId id="279" r:id="rId4"/>
    <p:sldId id="348" r:id="rId5"/>
    <p:sldId id="367" r:id="rId6"/>
    <p:sldId id="368" r:id="rId7"/>
    <p:sldId id="369" r:id="rId8"/>
    <p:sldId id="375" r:id="rId9"/>
    <p:sldId id="374" r:id="rId10"/>
    <p:sldId id="370" r:id="rId11"/>
    <p:sldId id="373" r:id="rId12"/>
    <p:sldId id="371" r:id="rId13"/>
    <p:sldId id="372" r:id="rId14"/>
    <p:sldId id="350" r:id="rId15"/>
    <p:sldId id="349" r:id="rId16"/>
    <p:sldId id="351" r:id="rId17"/>
    <p:sldId id="377" r:id="rId18"/>
    <p:sldId id="378" r:id="rId19"/>
    <p:sldId id="379" r:id="rId20"/>
    <p:sldId id="390" r:id="rId21"/>
    <p:sldId id="380" r:id="rId22"/>
    <p:sldId id="384" r:id="rId23"/>
    <p:sldId id="385" r:id="rId24"/>
    <p:sldId id="386" r:id="rId25"/>
    <p:sldId id="387" r:id="rId26"/>
    <p:sldId id="388" r:id="rId27"/>
    <p:sldId id="391" r:id="rId28"/>
    <p:sldId id="392" r:id="rId29"/>
    <p:sldId id="393" r:id="rId30"/>
    <p:sldId id="394" r:id="rId31"/>
    <p:sldId id="389" r:id="rId32"/>
    <p:sldId id="406" r:id="rId33"/>
    <p:sldId id="407" r:id="rId34"/>
    <p:sldId id="405" r:id="rId35"/>
    <p:sldId id="408" r:id="rId36"/>
    <p:sldId id="409" r:id="rId37"/>
    <p:sldId id="316" r:id="rId38"/>
    <p:sldId id="342" r:id="rId3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0066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0" autoAdjust="0"/>
    <p:restoredTop sz="94660"/>
  </p:normalViewPr>
  <p:slideViewPr>
    <p:cSldViewPr>
      <p:cViewPr varScale="1">
        <p:scale>
          <a:sx n="78" d="100"/>
          <a:sy n="78" d="100"/>
        </p:scale>
        <p:origin x="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8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6D14F-CF22-421C-845A-5A75F48CD451}" type="datetimeFigureOut">
              <a:rPr lang="fr-FR" smtClean="0"/>
              <a:pPr/>
              <a:t>22/08/2024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F3929-4905-4F03-9D7D-621D6AB9C7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428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F3929-4905-4F03-9D7D-621D6AB9C7B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277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56708-8E61-443A-A2AB-2A84EB296950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6A784-CEE7-441D-981F-138D0C31DF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0A412-76F9-43FB-8DBB-893977F8EAF1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D028B-9628-4910-A2E5-09FA4BC241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2CD8D-D40E-4238-97F3-8DE39B70B154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A8F91-CA37-436B-9658-2FFFC4B2DA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D3BE4-BDEC-46C8-87FF-68D70F3314FF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21546-EE27-40EA-B517-0959B6234F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A7DCF-185F-40D7-BA92-C86F7A78DEBE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5C0A1-A75D-47C4-A04F-EA4AFDF89D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B9645-BEFB-4F42-A843-9DCB2BA54656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D8C4B-B4CF-43D6-BF6B-EB2E0E2994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2C188-7EDE-46FF-9C4B-51D9826D0FFA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F554B-5CC1-4C14-952D-AA8BA864F5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64278-0BAD-41AC-9487-5F307073B714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B6DA9-E8C4-4FF5-91E5-044AFEC98B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C0F27-0EE0-4884-8C6F-C2E5FA78A54B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C4D58-4455-4EF0-AC87-46B4E5ADB3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1DD62-F745-45FF-B79D-11C9EA195167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106B0-A388-4E53-B77A-9A93A49A85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F85D-9014-4629-8805-4EE36C907765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268F5-7179-405E-B90E-C8144CBDC8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9CBD8"/>
            </a:gs>
            <a:gs pos="50000">
              <a:srgbClr val="CADEE6"/>
            </a:gs>
            <a:gs pos="100000">
              <a:srgbClr val="E5EE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785458-27F7-4C86-AADC-DDE82F6ECED8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182547-5F7D-4930-9F2B-7D7596580E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wipe dir="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60648"/>
            <a:ext cx="8352928" cy="6408712"/>
          </a:xfr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Un concours avait été lancé pour le texte national de la dictée 2022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   Le texte qui vous a été présenté</a:t>
            </a:r>
          </a:p>
          <a:p>
            <a:pPr marL="0" indent="0">
              <a:buNone/>
            </a:pP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est  celui proposé par </a:t>
            </a:r>
            <a:r>
              <a:rPr lang="fr-FR" sz="36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3600" dirty="0"/>
              <a:t>              </a:t>
            </a:r>
            <a:r>
              <a:rPr lang="fr-FR" sz="4000" b="1" dirty="0"/>
              <a:t>Monsieur Gabriel Perrin</a:t>
            </a:r>
            <a:endParaRPr lang="fr-FR" sz="4800" dirty="0"/>
          </a:p>
          <a:p>
            <a:pPr marL="0" indent="0">
              <a:lnSpc>
                <a:spcPts val="4800"/>
              </a:lnSpc>
              <a:spcBef>
                <a:spcPts val="0"/>
              </a:spcBef>
              <a:buNone/>
            </a:pPr>
            <a:r>
              <a:rPr lang="fr-FR" sz="4000" b="1" dirty="0"/>
              <a:t>          Membre de l'association </a:t>
            </a:r>
          </a:p>
          <a:p>
            <a:pPr marL="0" indent="0">
              <a:lnSpc>
                <a:spcPts val="4800"/>
              </a:lnSpc>
              <a:spcBef>
                <a:spcPts val="0"/>
              </a:spcBef>
              <a:buNone/>
            </a:pPr>
            <a:r>
              <a:rPr lang="fr-FR" sz="4000" b="1" dirty="0"/>
              <a:t>       Défense de la langue française</a:t>
            </a:r>
            <a:endParaRPr lang="fr-FR" sz="4800" dirty="0"/>
          </a:p>
          <a:p>
            <a:endParaRPr lang="fr-FR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pourrez, vous aussi, 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l’année prochaine concourir</a:t>
            </a:r>
            <a:r>
              <a:rPr lang="fr-FR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6950168"/>
      </p:ext>
    </p:extLst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64872"/>
            <a:ext cx="853244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et les </a:t>
            </a:r>
            <a:r>
              <a:rPr lang="fr-FR" sz="3200" b="1" dirty="0">
                <a:solidFill>
                  <a:srgbClr val="FF0000"/>
                </a:solidFill>
              </a:rPr>
              <a:t>hardies</a:t>
            </a:r>
            <a:r>
              <a:rPr lang="fr-FR" sz="3200" b="1" dirty="0"/>
              <a:t> pionnières de l’expédition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083928"/>
            <a:ext cx="85324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hardies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féminin pluriel de l’adjectif hardi (</a:t>
            </a:r>
            <a:r>
              <a:rPr lang="fr-FR" sz="3200" i="1" dirty="0"/>
              <a:t>h</a:t>
            </a:r>
            <a:r>
              <a:rPr lang="fr-FR" sz="3200" dirty="0"/>
              <a:t> aspiré, à liaison non autorisée, comme les hiboux, les héros, les hamacs, le homard, le hamster, la hache, la halte, haché, hagard, haineux, haletant, …). La majorité des </a:t>
            </a:r>
            <a:r>
              <a:rPr lang="fr-FR" sz="3200" i="1" dirty="0"/>
              <a:t>h</a:t>
            </a:r>
            <a:r>
              <a:rPr lang="fr-FR" sz="3200" dirty="0"/>
              <a:t> en début des mots s’appellent des</a:t>
            </a:r>
            <a:r>
              <a:rPr lang="fr-FR" sz="3200" i="1" dirty="0"/>
              <a:t> h</a:t>
            </a:r>
            <a:r>
              <a:rPr lang="fr-FR" sz="3200" dirty="0"/>
              <a:t> muets, n’ayant aucun effet sur la prononciation, et autorisant la liaison (les habitudes, les habitations, l’homme, l’herbe,  …).</a:t>
            </a:r>
          </a:p>
          <a:p>
            <a:r>
              <a:rPr lang="fr-FR" sz="3200" dirty="0"/>
              <a:t>Qui ose agir en dépit des risques, des difficultés, qui ne se laisse pas intimider.</a:t>
            </a:r>
          </a:p>
        </p:txBody>
      </p:sp>
    </p:spTree>
    <p:extLst>
      <p:ext uri="{BB962C8B-B14F-4D97-AF65-F5344CB8AC3E}">
        <p14:creationId xmlns:p14="http://schemas.microsoft.com/office/powerpoint/2010/main" val="11315361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15624" y="246221"/>
            <a:ext cx="8532440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pionnières</a:t>
            </a:r>
            <a:r>
              <a:rPr lang="fr-FR" sz="3200" b="1" dirty="0"/>
              <a:t> de l’expédition</a:t>
            </a:r>
            <a:r>
              <a:rPr lang="fr-FR" b="1" dirty="0"/>
              <a:t> </a:t>
            </a:r>
            <a:r>
              <a:rPr lang="fr-FR" sz="3200" b="1" dirty="0"/>
              <a:t>à avoir vécu cette </a:t>
            </a:r>
            <a:r>
              <a:rPr lang="fr-FR" sz="3200" b="1" dirty="0">
                <a:solidFill>
                  <a:srgbClr val="FF0000"/>
                </a:solidFill>
              </a:rPr>
              <a:t>expérience qu’ils ont ensuite relatée </a:t>
            </a:r>
            <a:r>
              <a:rPr lang="fr-FR" sz="3200" b="1" dirty="0"/>
              <a:t>au travers de moult chroniques et récits, ou de mémoires circonstanciés.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15624" y="2308324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pionnières</a:t>
            </a:r>
            <a:r>
              <a:rPr lang="fr-FR" sz="3200" dirty="0"/>
              <a:t> : nom féminin, pionnier au masculin, personne qui ouvre la voie à quelque chose.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expérience qu’ils ont relatée </a:t>
            </a:r>
            <a:r>
              <a:rPr lang="fr-FR" sz="3200" dirty="0"/>
              <a:t>: deux sujets masculins (écrivains et explorateurs), induisent le </a:t>
            </a:r>
            <a:r>
              <a:rPr lang="fr-FR" sz="3200" i="1" dirty="0"/>
              <a:t>ils, </a:t>
            </a:r>
            <a:r>
              <a:rPr lang="fr-FR" sz="3200" dirty="0"/>
              <a:t>et COD placé avant le participe passé, d’où l’accord au féminin singulier. Ils ont relaté quoi ? l’expérience.</a:t>
            </a: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592920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15624" y="164340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au travers </a:t>
            </a:r>
            <a:r>
              <a:rPr lang="fr-FR" sz="3200" b="1" dirty="0"/>
              <a:t>de </a:t>
            </a:r>
            <a:r>
              <a:rPr lang="fr-FR" sz="3200" b="1" dirty="0">
                <a:solidFill>
                  <a:srgbClr val="FF0000"/>
                </a:solidFill>
              </a:rPr>
              <a:t>moult</a:t>
            </a:r>
            <a:r>
              <a:rPr lang="fr-FR" sz="3200" b="1" dirty="0"/>
              <a:t> chroniques et récits, ou de </a:t>
            </a:r>
            <a:r>
              <a:rPr lang="fr-FR" sz="3200" b="1" dirty="0">
                <a:solidFill>
                  <a:srgbClr val="FF0000"/>
                </a:solidFill>
              </a:rPr>
              <a:t>mémoires</a:t>
            </a:r>
            <a:r>
              <a:rPr lang="fr-FR" sz="3200" b="1" dirty="0"/>
              <a:t> circonstanciés.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15624" y="1196752"/>
            <a:ext cx="85324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au travers de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: expression sans trait d’union, contrairement à : </a:t>
            </a:r>
            <a:r>
              <a:rPr lang="fr-FR" sz="3200" i="1" dirty="0"/>
              <a:t>au-dedans de, au-dehors, au-delà de</a:t>
            </a:r>
            <a:r>
              <a:rPr lang="fr-FR" sz="3200" dirty="0"/>
              <a:t>, </a:t>
            </a:r>
            <a:r>
              <a:rPr lang="fr-FR" sz="3200" i="1" dirty="0"/>
              <a:t>au-devant de, au-dessous de, au-dessus de.</a:t>
            </a:r>
            <a:endParaRPr lang="fr-FR" sz="3200" dirty="0"/>
          </a:p>
          <a:p>
            <a:r>
              <a:rPr lang="fr-FR" sz="3200" b="1" dirty="0">
                <a:solidFill>
                  <a:srgbClr val="FF0000"/>
                </a:solidFill>
              </a:rPr>
              <a:t>moult</a:t>
            </a:r>
            <a:r>
              <a:rPr lang="fr-FR" sz="3200" dirty="0"/>
              <a:t> : adjectif invariable, beaucoup : raconter une histoire avec moult détails.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mémoires</a:t>
            </a:r>
            <a:r>
              <a:rPr lang="fr-FR" sz="3200" dirty="0"/>
              <a:t> : écrit où sont exposés des faits ou des idées ;  Accepter la majuscule initiale dans l’acception d’un rapport écrit fait par une personne relatant les événements qui ont marqué sa vie .</a:t>
            </a:r>
          </a:p>
        </p:txBody>
      </p:sp>
    </p:spTree>
    <p:extLst>
      <p:ext uri="{BB962C8B-B14F-4D97-AF65-F5344CB8AC3E}">
        <p14:creationId xmlns:p14="http://schemas.microsoft.com/office/powerpoint/2010/main" val="10289320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32570" y="734689"/>
            <a:ext cx="853244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>
                <a:solidFill>
                  <a:schemeClr val="bg2">
                    <a:lumMod val="75000"/>
                  </a:schemeClr>
                </a:solidFill>
              </a:rPr>
              <a:t>ou de mémoires </a:t>
            </a:r>
            <a:r>
              <a:rPr lang="fr-FR" sz="3200" b="1" dirty="0">
                <a:solidFill>
                  <a:srgbClr val="FF0000"/>
                </a:solidFill>
              </a:rPr>
              <a:t>circonstanciés.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1043608" y="2644170"/>
            <a:ext cx="7056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circonstanciés</a:t>
            </a:r>
            <a:r>
              <a:rPr lang="fr-FR" sz="3200" dirty="0"/>
              <a:t> : accord de l’adjectif avec le sujet au pluriel, mémoires étant du genre masculin.</a:t>
            </a:r>
          </a:p>
        </p:txBody>
      </p:sp>
    </p:spTree>
    <p:extLst>
      <p:ext uri="{BB962C8B-B14F-4D97-AF65-F5344CB8AC3E}">
        <p14:creationId xmlns:p14="http://schemas.microsoft.com/office/powerpoint/2010/main" val="284969254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3131" y="262171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Quelque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innombrables</a:t>
            </a:r>
            <a:r>
              <a:rPr lang="fr-FR" sz="3200" b="1" dirty="0"/>
              <a:t> que soient les ouvrages </a:t>
            </a:r>
            <a:r>
              <a:rPr lang="fr-FR" sz="3200" b="1" dirty="0">
                <a:solidFill>
                  <a:srgbClr val="FF0000"/>
                </a:solidFill>
              </a:rPr>
              <a:t>retraçant </a:t>
            </a:r>
            <a:r>
              <a:rPr lang="fr-FR" sz="3200" b="1" dirty="0"/>
              <a:t>ces périples </a:t>
            </a:r>
            <a:r>
              <a:rPr lang="fr-FR" sz="3200" b="1" dirty="0">
                <a:solidFill>
                  <a:srgbClr val="FF0000"/>
                </a:solidFill>
              </a:rPr>
              <a:t>mythiques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3131" y="1323717"/>
            <a:ext cx="8532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Quelque</a:t>
            </a:r>
            <a:r>
              <a:rPr lang="fr-FR" sz="3200" dirty="0"/>
              <a:t> : devant un adjectif seul, quelque est adverbe et invariable.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innombrables</a:t>
            </a:r>
            <a:r>
              <a:rPr lang="fr-FR" sz="3200" b="1" dirty="0"/>
              <a:t> </a:t>
            </a:r>
            <a:r>
              <a:rPr lang="fr-FR" sz="3200" dirty="0"/>
              <a:t>: au pluriel, s’accordant avec le sujet postposé « les ouvrages ».  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retraçant</a:t>
            </a:r>
            <a:r>
              <a:rPr lang="fr-FR" sz="3200" dirty="0"/>
              <a:t> : cédille sous le </a:t>
            </a:r>
            <a:r>
              <a:rPr lang="fr-FR" sz="3200" i="1" dirty="0"/>
              <a:t>c</a:t>
            </a:r>
            <a:r>
              <a:rPr lang="fr-FR" sz="3200" dirty="0"/>
              <a:t> précédant la voyelle </a:t>
            </a:r>
            <a:r>
              <a:rPr lang="fr-FR" sz="3200" i="1" dirty="0"/>
              <a:t>a </a:t>
            </a:r>
            <a:r>
              <a:rPr lang="fr-FR" sz="2800" dirty="0"/>
              <a:t>(règle s’appliquant aux voyelles </a:t>
            </a:r>
            <a:r>
              <a:rPr lang="fr-FR" sz="2800" i="1" dirty="0"/>
              <a:t>a, o, u</a:t>
            </a:r>
            <a:r>
              <a:rPr lang="fr-FR" sz="2800" dirty="0"/>
              <a:t>).</a:t>
            </a:r>
            <a:endParaRPr lang="fr-FR" sz="3200" dirty="0"/>
          </a:p>
          <a:p>
            <a:r>
              <a:rPr lang="fr-FR" sz="3200" b="1" dirty="0">
                <a:solidFill>
                  <a:srgbClr val="FF0000"/>
                </a:solidFill>
              </a:rPr>
              <a:t>mythiques</a:t>
            </a:r>
            <a:r>
              <a:rPr lang="fr-FR" sz="3200" dirty="0"/>
              <a:t> : place du </a:t>
            </a:r>
            <a:r>
              <a:rPr lang="fr-FR" sz="3200" i="1" dirty="0"/>
              <a:t>y</a:t>
            </a:r>
            <a:r>
              <a:rPr lang="fr-FR" sz="3200" dirty="0"/>
              <a:t> et du </a:t>
            </a:r>
            <a:r>
              <a:rPr lang="fr-FR" sz="3200" i="1" dirty="0"/>
              <a:t>i</a:t>
            </a:r>
            <a:r>
              <a:rPr lang="fr-FR" sz="3200" dirty="0"/>
              <a:t>, et le groupe central </a:t>
            </a:r>
            <a:r>
              <a:rPr lang="fr-FR" sz="3200" i="1" dirty="0"/>
              <a:t>th</a:t>
            </a:r>
            <a:r>
              <a:rPr lang="fr-FR" sz="3200" dirty="0"/>
              <a:t> prononcé </a:t>
            </a:r>
            <a:r>
              <a:rPr lang="fr-FR" sz="3200" i="1" dirty="0"/>
              <a:t>t, </a:t>
            </a:r>
            <a:r>
              <a:rPr lang="fr-FR" sz="3200" dirty="0"/>
              <a:t>trace étymologique de la lettre de l’alphabet grec </a:t>
            </a:r>
            <a:r>
              <a:rPr lang="fr-FR" sz="3200" i="1" dirty="0"/>
              <a:t>thêta, le t </a:t>
            </a:r>
            <a:r>
              <a:rPr lang="fr-FR" sz="3200" dirty="0"/>
              <a:t>correspondant à la lettre</a:t>
            </a:r>
            <a:r>
              <a:rPr lang="fr-FR" sz="3200" i="1" dirty="0"/>
              <a:t> </a:t>
            </a:r>
            <a:r>
              <a:rPr lang="fr-FR" sz="3200" dirty="0"/>
              <a:t>grecque</a:t>
            </a:r>
            <a:r>
              <a:rPr lang="fr-FR" sz="3200" i="1" dirty="0"/>
              <a:t> tau.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8483120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59231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de combien de </a:t>
            </a:r>
            <a:r>
              <a:rPr lang="fr-FR" sz="3200" b="1" dirty="0">
                <a:solidFill>
                  <a:srgbClr val="FF0000"/>
                </a:solidFill>
              </a:rPr>
              <a:t>chefs-d’œuvre</a:t>
            </a:r>
            <a:r>
              <a:rPr lang="fr-FR" sz="3200" b="1" dirty="0"/>
              <a:t> nous </a:t>
            </a:r>
            <a:r>
              <a:rPr lang="fr-FR" sz="3200" b="1" dirty="0">
                <a:solidFill>
                  <a:srgbClr val="FF0000"/>
                </a:solidFill>
              </a:rPr>
              <a:t>sommes-nous délectés</a:t>
            </a:r>
            <a:r>
              <a:rPr lang="fr-FR" sz="3200" b="1" dirty="0"/>
              <a:t>, 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467544" y="1336449"/>
            <a:ext cx="85324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chefs-d’œuvre</a:t>
            </a:r>
            <a:r>
              <a:rPr lang="fr-FR" sz="3200" b="1" dirty="0"/>
              <a:t> </a:t>
            </a:r>
            <a:r>
              <a:rPr lang="fr-FR" sz="3200" dirty="0"/>
              <a:t>: avec un trait d’union et une apostrophe, et au pluriel, étant précédé de l’adverbe interrogatif combien, supputant</a:t>
            </a:r>
            <a:r>
              <a:rPr lang="fr-FR" sz="3200" b="1" dirty="0"/>
              <a:t> </a:t>
            </a:r>
            <a:r>
              <a:rPr lang="fr-FR" sz="3200" dirty="0"/>
              <a:t>une quantité, un nombre. 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nous sommes-nous délectés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le verbe pronominal </a:t>
            </a:r>
            <a:r>
              <a:rPr lang="fr-FR" sz="3200" i="1" dirty="0"/>
              <a:t>se délecter </a:t>
            </a:r>
            <a:r>
              <a:rPr lang="fr-FR" sz="3200" dirty="0"/>
              <a:t>s’accorde</a:t>
            </a:r>
            <a:r>
              <a:rPr lang="fr-FR" sz="3200" i="1" dirty="0"/>
              <a:t> </a:t>
            </a:r>
            <a:r>
              <a:rPr lang="fr-FR" sz="3200" dirty="0"/>
              <a:t>avec</a:t>
            </a:r>
            <a:r>
              <a:rPr lang="fr-FR" sz="3200" i="1" dirty="0"/>
              <a:t> </a:t>
            </a:r>
            <a:r>
              <a:rPr lang="fr-FR" sz="3200" dirty="0"/>
              <a:t>le sujet </a:t>
            </a:r>
            <a:r>
              <a:rPr lang="fr-FR" sz="3200" i="1" dirty="0"/>
              <a:t>nous</a:t>
            </a:r>
            <a:r>
              <a:rPr lang="fr-FR" sz="3200" dirty="0"/>
              <a:t>, pronom personnel de la première personne du pluriel. Ne pas omettre le trait d’union propre à la forme interrogative de l’auxiliaire être. (Ne suis-je pas, n’es-tu pas, ne sommes-nous pas, etc.)</a:t>
            </a:r>
          </a:p>
        </p:txBody>
      </p:sp>
    </p:spTree>
    <p:extLst>
      <p:ext uri="{BB962C8B-B14F-4D97-AF65-F5344CB8AC3E}">
        <p14:creationId xmlns:p14="http://schemas.microsoft.com/office/powerpoint/2010/main" val="20560385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316974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combien d’heures avons-nous passé </a:t>
            </a:r>
            <a:r>
              <a:rPr lang="fr-FR" sz="3200" b="1" dirty="0"/>
              <a:t>en compagnie d’un </a:t>
            </a:r>
            <a:r>
              <a:rPr lang="fr-FR" sz="3200" b="1" dirty="0">
                <a:solidFill>
                  <a:srgbClr val="FF0000"/>
                </a:solidFill>
              </a:rPr>
              <a:t>Phileas Fogg</a:t>
            </a:r>
            <a:r>
              <a:rPr lang="fr-FR" sz="3200" b="1" dirty="0"/>
              <a:t>, canne </a:t>
            </a:r>
            <a:r>
              <a:rPr lang="fr-FR" sz="3200" b="1" dirty="0">
                <a:solidFill>
                  <a:srgbClr val="FF0000"/>
                </a:solidFill>
              </a:rPr>
              <a:t>en main</a:t>
            </a:r>
            <a:r>
              <a:rPr lang="fr-FR" sz="3200" b="1" dirty="0"/>
              <a:t> et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15624" y="2145045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combien d’heures avons-nous passé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le participe passé ne s’accorde pas, le sujet </a:t>
            </a:r>
            <a:r>
              <a:rPr lang="fr-FR" sz="3200" i="1" dirty="0"/>
              <a:t>les heures</a:t>
            </a:r>
            <a:r>
              <a:rPr lang="fr-FR" sz="3200" dirty="0"/>
              <a:t> n’étant pas ici un COD, mais un complément circonstanciel de temps.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Phileas Fogg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personnage héros du Tour du monde en quatre-vingts jours, roman de Jules Verne paru en 1872.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en main </a:t>
            </a:r>
            <a:r>
              <a:rPr lang="fr-FR" sz="3200" dirty="0"/>
              <a:t>: expression figée  au singulier ; avoir, prendre, tenir, etc. en main. </a:t>
            </a:r>
          </a:p>
        </p:txBody>
      </p:sp>
    </p:spTree>
    <p:extLst>
      <p:ext uri="{BB962C8B-B14F-4D97-AF65-F5344CB8AC3E}">
        <p14:creationId xmlns:p14="http://schemas.microsoft.com/office/powerpoint/2010/main" val="30109311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188640"/>
            <a:ext cx="853244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2800" b="1" dirty="0"/>
              <a:t>coiffé d’un </a:t>
            </a:r>
            <a:r>
              <a:rPr lang="fr-FR" sz="2800" b="1" dirty="0">
                <a:solidFill>
                  <a:srgbClr val="FF0000"/>
                </a:solidFill>
              </a:rPr>
              <a:t>haut-de-forme</a:t>
            </a:r>
            <a:r>
              <a:rPr lang="fr-FR" sz="2800" b="1" dirty="0"/>
              <a:t> </a:t>
            </a:r>
            <a:r>
              <a:rPr lang="fr-FR" sz="2800" b="1" dirty="0">
                <a:solidFill>
                  <a:srgbClr val="FF0000"/>
                </a:solidFill>
              </a:rPr>
              <a:t>des plus élégants ?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764704"/>
            <a:ext cx="85324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haut-de-forme</a:t>
            </a:r>
            <a:r>
              <a:rPr lang="fr-FR" sz="3200" dirty="0"/>
              <a:t> : chapeau, le nom s’écrit avec les deux traits d’union ; l’adjectif s’écrit sans les traits d’union : « des chapeaux hauts de forme ».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des plus élégants </a:t>
            </a:r>
            <a:r>
              <a:rPr lang="fr-FR" sz="3200" dirty="0"/>
              <a:t>: suivi d’un adjectif, </a:t>
            </a:r>
            <a:r>
              <a:rPr lang="fr-FR" sz="3200" i="1" dirty="0"/>
              <a:t>des plus</a:t>
            </a:r>
            <a:r>
              <a:rPr lang="fr-FR" sz="3200" dirty="0"/>
              <a:t> indique un superlatif absolu, et se rapportant à un nom (le haut-de-forme), entraîne l’accord de l’adjectif (</a:t>
            </a:r>
            <a:r>
              <a:rPr lang="fr-FR" sz="3200" b="1" dirty="0"/>
              <a:t>une dictée des plus faciles</a:t>
            </a:r>
            <a:r>
              <a:rPr lang="fr-FR" sz="3200" dirty="0"/>
              <a:t>). En revanche, s’il se rapporte à un verbe ou à un sujet neutre, l’adjectif reste invariable (</a:t>
            </a:r>
            <a:r>
              <a:rPr lang="fr-FR" sz="3200" b="1" dirty="0"/>
              <a:t>il n’est pas des plus facile de</a:t>
            </a:r>
            <a:r>
              <a:rPr lang="fr-FR" sz="3200" dirty="0"/>
              <a:t> </a:t>
            </a:r>
            <a:r>
              <a:rPr lang="fr-FR" sz="3200" b="1" dirty="0"/>
              <a:t>faire cette dictée-là</a:t>
            </a:r>
            <a:r>
              <a:rPr lang="fr-FR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229500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188640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Quels souvenirs excitants nous laisse un commandant </a:t>
            </a:r>
            <a:r>
              <a:rPr lang="fr-FR" sz="3200" b="1" dirty="0">
                <a:solidFill>
                  <a:srgbClr val="FF0000"/>
                </a:solidFill>
              </a:rPr>
              <a:t>Charcot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naviguant</a:t>
            </a:r>
            <a:endParaRPr lang="fr-FR" sz="4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268760"/>
            <a:ext cx="85324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Charcot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Jean-Baptiste, médecin, explorateur polaire français, le premier à avoir franchi le cercle polaire arctique, et organisateur de la première expédition scientifique française en Antarctique. A donné son nom au navire de croisière de haute exploration polaire « le Charcot ».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naviguant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participe présent du verbe naviguer, garde le </a:t>
            </a:r>
            <a:r>
              <a:rPr lang="fr-FR" sz="3200" i="1" dirty="0"/>
              <a:t>u</a:t>
            </a:r>
            <a:r>
              <a:rPr lang="fr-FR" sz="3200" dirty="0"/>
              <a:t> de l’infinitif, contrairement à l’adjectif </a:t>
            </a:r>
            <a:r>
              <a:rPr lang="fr-FR" sz="3200" b="1" dirty="0"/>
              <a:t>navigant</a:t>
            </a:r>
            <a:r>
              <a:rPr lang="fr-FR" sz="3200" dirty="0"/>
              <a:t> issu du même verbe (le personnel </a:t>
            </a:r>
            <a:r>
              <a:rPr lang="fr-FR" sz="3200" b="1" dirty="0"/>
              <a:t>navigant</a:t>
            </a:r>
            <a:r>
              <a:rPr lang="fr-FR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967829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15624" y="188640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vers </a:t>
            </a:r>
            <a:r>
              <a:rPr lang="fr-FR" sz="3200" b="1" dirty="0">
                <a:solidFill>
                  <a:srgbClr val="FF0000"/>
                </a:solidFill>
              </a:rPr>
              <a:t>le Grand Nord</a:t>
            </a:r>
            <a:r>
              <a:rPr lang="fr-FR" sz="3200" b="1" dirty="0"/>
              <a:t>, une </a:t>
            </a:r>
            <a:r>
              <a:rPr lang="fr-FR" sz="3200" b="1" dirty="0">
                <a:solidFill>
                  <a:srgbClr val="FF0000"/>
                </a:solidFill>
              </a:rPr>
              <a:t>Alexandra </a:t>
            </a:r>
            <a:r>
              <a:rPr lang="fr-FR" sz="3200" b="1" dirty="0" err="1">
                <a:solidFill>
                  <a:srgbClr val="FF0000"/>
                </a:solidFill>
              </a:rPr>
              <a:t>David-Néel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268760"/>
            <a:ext cx="85324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le Grand Nord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deux majuscules, s’agissant de la région géographique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Alexandra </a:t>
            </a:r>
            <a:r>
              <a:rPr lang="fr-FR" sz="3200" b="1" dirty="0" err="1">
                <a:solidFill>
                  <a:srgbClr val="FF0000"/>
                </a:solidFill>
              </a:rPr>
              <a:t>David-Néel</a:t>
            </a:r>
            <a:r>
              <a:rPr lang="fr-FR" sz="3200" dirty="0">
                <a:solidFill>
                  <a:srgbClr val="FF0000"/>
                </a:solidFill>
              </a:rPr>
              <a:t> : </a:t>
            </a:r>
            <a:r>
              <a:rPr lang="fr-FR" sz="3200" dirty="0"/>
              <a:t>née en 1868 à Saint-Mandé (Val-de-Marne), décédée à 101 ans à Digne-les-Bains, écrivaine et exploratrice, chanteuse d’opéra et féministe, orientaliste, </a:t>
            </a:r>
            <a:r>
              <a:rPr lang="fr-FR" sz="3200" dirty="0" err="1"/>
              <a:t>tibétologue</a:t>
            </a:r>
            <a:r>
              <a:rPr lang="fr-FR" sz="3200" dirty="0"/>
              <a:t>, franc-maçonne et bouddhiste. Première femme occidentale à atteindre Lhassa, capitale du Tibet, à 56 ans, déguisée en mendiant pour ne pas trahir sa qualité de femme et d’étrangère. </a:t>
            </a:r>
          </a:p>
        </p:txBody>
      </p:sp>
    </p:spTree>
    <p:extLst>
      <p:ext uri="{BB962C8B-B14F-4D97-AF65-F5344CB8AC3E}">
        <p14:creationId xmlns:p14="http://schemas.microsoft.com/office/powerpoint/2010/main" val="40956649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Image 2" descr="logo 2013 transparen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949280"/>
            <a:ext cx="1908175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Rectangle 1"/>
          <p:cNvSpPr>
            <a:spLocks noChangeArrowheads="1"/>
          </p:cNvSpPr>
          <p:nvPr/>
        </p:nvSpPr>
        <p:spPr bwMode="auto">
          <a:xfrm>
            <a:off x="0" y="21471"/>
            <a:ext cx="914400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sz="4000" b="1" dirty="0">
                <a:latin typeface="Calibri" pitchFamily="34" charset="0"/>
              </a:rPr>
              <a:t>Autocorrection :</a:t>
            </a:r>
          </a:p>
          <a:p>
            <a:pPr algn="ctr"/>
            <a:endParaRPr lang="fr-FR" sz="800" b="1" dirty="0">
              <a:latin typeface="Calibri" pitchFamily="34" charset="0"/>
            </a:endParaRP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Chaque participant aura à noter sur la copie 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qui lui sera confiée les différences entre le texte 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qu’il aura sous les yeux et le texte de la dictée, projeté sur l’écran.</a:t>
            </a:r>
          </a:p>
          <a:p>
            <a:pPr algn="ctr" eaLnBrk="0" hangingPunct="0"/>
            <a:r>
              <a:rPr lang="fr-FR" sz="1400" dirty="0">
                <a:latin typeface="Calibri" pitchFamily="34" charset="0"/>
              </a:rPr>
              <a:t> 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Ces différences seront encerclées 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sans juger de l’importance de la faute.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Les 10 copies Juniors, les 10 copies jeunes et les 10 copies Adultes 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seront prélevées par le jury qui les départagera.</a:t>
            </a:r>
          </a:p>
        </p:txBody>
      </p:sp>
    </p:spTree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7738" y="404664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marchant derrière ses </a:t>
            </a:r>
            <a:r>
              <a:rPr lang="fr-FR" sz="3200" b="1" dirty="0">
                <a:solidFill>
                  <a:srgbClr val="FF0000"/>
                </a:solidFill>
              </a:rPr>
              <a:t>infatigables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sherpas </a:t>
            </a:r>
            <a:r>
              <a:rPr lang="fr-FR" sz="3200" b="1" dirty="0"/>
              <a:t>dans </a:t>
            </a:r>
            <a:r>
              <a:rPr lang="fr-FR" sz="3200" b="1" dirty="0">
                <a:solidFill>
                  <a:srgbClr val="FF0000"/>
                </a:solidFill>
              </a:rPr>
              <a:t>l’Himalaya</a:t>
            </a:r>
            <a:r>
              <a:rPr lang="fr-FR" sz="3200" b="1" dirty="0"/>
              <a:t>, 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227738" y="1844824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Infatigables</a:t>
            </a:r>
            <a:r>
              <a:rPr lang="fr-FR" sz="3200" dirty="0"/>
              <a:t> : qui ne connaît pas la fatigue, du verbe fatiguer. Les adjectifs qui dérivent d’un verbe en « </a:t>
            </a:r>
            <a:r>
              <a:rPr lang="fr-FR" sz="3200" dirty="0" err="1"/>
              <a:t>guer</a:t>
            </a:r>
            <a:r>
              <a:rPr lang="fr-FR" sz="3200" dirty="0"/>
              <a:t> » s’écrivent tous « gable », sauf un : « distinguable » !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sherpas</a:t>
            </a:r>
            <a:r>
              <a:rPr lang="fr-FR" sz="3200" dirty="0"/>
              <a:t> : nom masculin, guide ou porteur dans l’Himalaya.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Himalaya</a:t>
            </a:r>
            <a:r>
              <a:rPr lang="fr-FR" sz="3200" b="1" dirty="0"/>
              <a:t> </a:t>
            </a:r>
            <a:r>
              <a:rPr lang="fr-FR" sz="3200" dirty="0"/>
              <a:t>: chaîne de montagnes en Asie. Comme les dénominations géographiques, les montagnes, les mers, prennent la majuscule</a:t>
            </a:r>
          </a:p>
        </p:txBody>
      </p:sp>
    </p:spTree>
    <p:extLst>
      <p:ext uri="{BB962C8B-B14F-4D97-AF65-F5344CB8AC3E}">
        <p14:creationId xmlns:p14="http://schemas.microsoft.com/office/powerpoint/2010/main" val="18317496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60040" y="620688"/>
            <a:ext cx="853244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voire</a:t>
            </a:r>
            <a:r>
              <a:rPr lang="fr-FR" sz="3200" b="1" dirty="0"/>
              <a:t> un </a:t>
            </a:r>
            <a:r>
              <a:rPr lang="fr-FR" sz="3200" b="1" dirty="0">
                <a:solidFill>
                  <a:srgbClr val="FF0000"/>
                </a:solidFill>
              </a:rPr>
              <a:t>inénarrable</a:t>
            </a:r>
            <a:r>
              <a:rPr lang="fr-FR" sz="3200" b="1" dirty="0"/>
              <a:t> Sylvain Tesson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15624" y="1917407"/>
            <a:ext cx="85324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voire</a:t>
            </a:r>
            <a:r>
              <a:rPr lang="fr-FR" sz="3200" dirty="0"/>
              <a:t> : adverbe (et même), mot de liaison pour renchérir sur ce qui vient d’être dit : « il est rusé, voire retors. »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inénarrable</a:t>
            </a:r>
            <a:r>
              <a:rPr lang="fr-FR" sz="3200" dirty="0"/>
              <a:t> : ineffable, indicible, extravagant, incroyable…Pas de doublement de la consonne </a:t>
            </a:r>
            <a:r>
              <a:rPr lang="fr-FR" sz="3200" i="1" dirty="0"/>
              <a:t>n </a:t>
            </a:r>
            <a:r>
              <a:rPr lang="fr-FR" sz="3200" dirty="0"/>
              <a:t>(contrairement à l’adjectif inné). Doublement de la consonne </a:t>
            </a:r>
            <a:r>
              <a:rPr lang="fr-FR" sz="3200" i="1" dirty="0"/>
              <a:t>r, </a:t>
            </a:r>
            <a:r>
              <a:rPr lang="fr-FR" sz="3200" dirty="0"/>
              <a:t>en rapport avec le verbe narrer.</a:t>
            </a:r>
          </a:p>
        </p:txBody>
      </p:sp>
    </p:spTree>
    <p:extLst>
      <p:ext uri="{BB962C8B-B14F-4D97-AF65-F5344CB8AC3E}">
        <p14:creationId xmlns:p14="http://schemas.microsoft.com/office/powerpoint/2010/main" val="22134906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60648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Sylvain Tesson </a:t>
            </a:r>
            <a:r>
              <a:rPr lang="fr-FR" sz="3200" b="1" dirty="0"/>
              <a:t>mettant ses pas dans ceux d’un évadé du </a:t>
            </a:r>
            <a:r>
              <a:rPr lang="fr-FR" sz="3200" b="1" dirty="0">
                <a:solidFill>
                  <a:srgbClr val="FF0000"/>
                </a:solidFill>
              </a:rPr>
              <a:t>goulag</a:t>
            </a:r>
            <a:r>
              <a:rPr lang="fr-FR" sz="3200" b="1" dirty="0"/>
              <a:t> soviétique, 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275527" y="1628800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Sylvain Tesson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voyageur écrivain, réputé pour ses expéditions dans des conditions parfois extrêmes, et ses extravagances de jeunesse.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goulag</a:t>
            </a:r>
            <a:r>
              <a:rPr lang="fr-FR" sz="3200" b="1" dirty="0"/>
              <a:t> </a:t>
            </a:r>
            <a:r>
              <a:rPr lang="fr-FR" sz="3200" dirty="0"/>
              <a:t>: nom masculin (abréviation du russe </a:t>
            </a:r>
            <a:r>
              <a:rPr lang="fr-FR" sz="3200" b="1" i="1" dirty="0" err="1"/>
              <a:t>G</a:t>
            </a:r>
            <a:r>
              <a:rPr lang="fr-FR" sz="3200" i="1" dirty="0" err="1"/>
              <a:t>lavnoïe</a:t>
            </a:r>
            <a:r>
              <a:rPr lang="fr-FR" sz="3200" i="1" dirty="0"/>
              <a:t> </a:t>
            </a:r>
            <a:r>
              <a:rPr lang="fr-FR" sz="3200" b="1" i="1" dirty="0" err="1"/>
              <a:t>Ou</a:t>
            </a:r>
            <a:r>
              <a:rPr lang="fr-FR" sz="3200" i="1" dirty="0" err="1"/>
              <a:t>vpravlenie</a:t>
            </a:r>
            <a:r>
              <a:rPr lang="fr-FR" sz="3200" i="1" dirty="0"/>
              <a:t> </a:t>
            </a:r>
            <a:r>
              <a:rPr lang="fr-FR" sz="3200" b="1" i="1" dirty="0" err="1"/>
              <a:t>La</a:t>
            </a:r>
            <a:r>
              <a:rPr lang="fr-FR" sz="3200" i="1" dirty="0" err="1"/>
              <a:t>guereï</a:t>
            </a:r>
            <a:r>
              <a:rPr lang="fr-FR" sz="3200" dirty="0"/>
              <a:t>, Direction générale des camps) ; système concentrationnaire ou répressif de l’Union soviétique, ou des pays à régime totalitaire.</a:t>
            </a:r>
          </a:p>
        </p:txBody>
      </p:sp>
    </p:spTree>
    <p:extLst>
      <p:ext uri="{BB962C8B-B14F-4D97-AF65-F5344CB8AC3E}">
        <p14:creationId xmlns:p14="http://schemas.microsoft.com/office/powerpoint/2010/main" val="19657214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428076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ou chevauchant dans les </a:t>
            </a:r>
            <a:r>
              <a:rPr lang="fr-FR" sz="3200" b="1" dirty="0">
                <a:solidFill>
                  <a:srgbClr val="FF0000"/>
                </a:solidFill>
              </a:rPr>
              <a:t>steppes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d’Asie centrale.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628800"/>
            <a:ext cx="8532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steppes</a:t>
            </a:r>
            <a:r>
              <a:rPr lang="fr-FR" sz="3200" dirty="0"/>
              <a:t> : nom féminin, formation végétale constituée d’herbes de petite taille en tapis discontinu et occupant d’immenses surfaces en Asie centrale. Ne pas confondre avec le </a:t>
            </a:r>
            <a:r>
              <a:rPr lang="fr-FR" sz="3200" dirty="0" err="1"/>
              <a:t>step</a:t>
            </a:r>
            <a:r>
              <a:rPr lang="fr-FR" sz="3200" dirty="0"/>
              <a:t>, nom masculin, discipline de l’aérobic, cube utilisable comme une marche d’escalier.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Asie centrale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les noms géographiques prennent une majuscule. Lorsque les adjectifs suivent les substantifs, ils n’ont pas de majuscule, comme dans le cas présent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7175872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181856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Plus </a:t>
            </a:r>
            <a:r>
              <a:rPr lang="fr-FR" sz="3200" b="1" dirty="0">
                <a:solidFill>
                  <a:srgbClr val="FF0000"/>
                </a:solidFill>
              </a:rPr>
              <a:t>prosaïquement</a:t>
            </a:r>
            <a:r>
              <a:rPr lang="fr-FR" sz="3200" b="1" dirty="0"/>
              <a:t>, nous remémorant la </a:t>
            </a:r>
            <a:r>
              <a:rPr lang="fr-FR" sz="3200" b="1" dirty="0">
                <a:solidFill>
                  <a:srgbClr val="FF0000"/>
                </a:solidFill>
              </a:rPr>
              <a:t>facétieuse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chemeClr val="bg1">
                    <a:lumMod val="65000"/>
                  </a:schemeClr>
                </a:solidFill>
              </a:rPr>
              <a:t>Jeanne Barret déguisée en homme sur le Bougainville</a:t>
            </a:r>
            <a:endParaRPr lang="fr-FR" sz="4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844824"/>
            <a:ext cx="8532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prosaïquement</a:t>
            </a:r>
            <a:r>
              <a:rPr lang="fr-FR" sz="3200" dirty="0"/>
              <a:t> : communément, tréma sur le </a:t>
            </a:r>
            <a:r>
              <a:rPr lang="fr-FR" sz="3200" i="1" dirty="0"/>
              <a:t>i</a:t>
            </a:r>
            <a:r>
              <a:rPr lang="fr-FR" sz="3200" dirty="0"/>
              <a:t> pour indiquer que la voyelle qui précède a une prononciation indépendante. Naïf, coïncidence, aiguë...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facétieuse</a:t>
            </a:r>
            <a:r>
              <a:rPr lang="fr-FR" sz="3200" dirty="0"/>
              <a:t> : adjectif facétieux au masculin, qui est porté à la facétie (espièglerie, farce). Noter la prononciation de la consonne </a:t>
            </a:r>
            <a:r>
              <a:rPr lang="fr-FR" sz="3200" i="1" dirty="0"/>
              <a:t>t </a:t>
            </a:r>
            <a:r>
              <a:rPr lang="fr-FR" sz="3200" dirty="0"/>
              <a:t>par le son</a:t>
            </a:r>
            <a:r>
              <a:rPr lang="fr-FR" sz="3200" i="1" dirty="0"/>
              <a:t> s, </a:t>
            </a:r>
            <a:r>
              <a:rPr lang="fr-FR" sz="3200" dirty="0"/>
              <a:t>car</a:t>
            </a:r>
            <a:r>
              <a:rPr lang="fr-FR" sz="3200" i="1" dirty="0"/>
              <a:t> </a:t>
            </a:r>
            <a:r>
              <a:rPr lang="fr-FR" sz="3200" dirty="0"/>
              <a:t>précédée et suivie d’une voyelle, comme dans les mots contemplation, fascination, émotion, exploration…</a:t>
            </a:r>
          </a:p>
        </p:txBody>
      </p:sp>
    </p:spTree>
    <p:extLst>
      <p:ext uri="{BB962C8B-B14F-4D97-AF65-F5344CB8AC3E}">
        <p14:creationId xmlns:p14="http://schemas.microsoft.com/office/powerpoint/2010/main" val="24816412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91633" y="446475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chemeClr val="bg1">
                    <a:lumMod val="65000"/>
                  </a:schemeClr>
                </a:solidFill>
              </a:rPr>
              <a:t>facétieuse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Jeanne Barret </a:t>
            </a:r>
            <a:r>
              <a:rPr lang="fr-FR" sz="3200" b="1" dirty="0"/>
              <a:t>déguisée en homme sur </a:t>
            </a:r>
            <a:r>
              <a:rPr lang="fr-FR" sz="3200" b="1" dirty="0">
                <a:solidFill>
                  <a:srgbClr val="FF0000"/>
                </a:solidFill>
              </a:rPr>
              <a:t>l’Etoile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988840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Jeanne Barret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1740/1807, orpheline bourguignonne, d’origine paysanne, connue pour être la première femme à avoir fait le tour du monde avec l’expédition de Louis-Antoine de Bougainville sur la </a:t>
            </a:r>
            <a:r>
              <a:rPr lang="fr-FR" sz="3200" dirty="0">
                <a:solidFill>
                  <a:srgbClr val="FF0000"/>
                </a:solidFill>
              </a:rPr>
              <a:t>Boudeuse et l’Etoile </a:t>
            </a:r>
            <a:r>
              <a:rPr lang="fr-FR" sz="3200" dirty="0"/>
              <a:t>de 1766 à 1769. Travestie en homme sous le nom de Jean Barret, elle s’est enrôlée comme valet et assistant du naturaliste de l’expédition</a:t>
            </a:r>
            <a:r>
              <a:rPr lang="fr-FR" sz="3200" i="1" dirty="0"/>
              <a:t>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4181795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116632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épinglant ses </a:t>
            </a:r>
            <a:r>
              <a:rPr lang="fr-FR" sz="3200" b="1" dirty="0">
                <a:solidFill>
                  <a:srgbClr val="FF0000"/>
                </a:solidFill>
              </a:rPr>
              <a:t>papilionacées</a:t>
            </a:r>
            <a:r>
              <a:rPr lang="fr-FR" sz="3200" b="1" dirty="0"/>
              <a:t> sur les </a:t>
            </a:r>
            <a:r>
              <a:rPr lang="fr-FR" sz="3200" b="1" dirty="0">
                <a:solidFill>
                  <a:srgbClr val="FF0000"/>
                </a:solidFill>
              </a:rPr>
              <a:t>barrots du bateau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268760"/>
            <a:ext cx="85324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papilionacées</a:t>
            </a:r>
            <a:r>
              <a:rPr lang="fr-FR" sz="3200" i="1" dirty="0"/>
              <a:t> </a:t>
            </a:r>
            <a:r>
              <a:rPr lang="fr-FR" sz="3200" dirty="0"/>
              <a:t>: ou </a:t>
            </a:r>
            <a:r>
              <a:rPr lang="fr-FR" sz="3200" dirty="0" err="1"/>
              <a:t>papilionoïdée</a:t>
            </a:r>
            <a:r>
              <a:rPr lang="fr-FR" sz="3200" dirty="0"/>
              <a:t>, nom féminin, plante de l’ordre des légumineuses, à fleurs papilionacées, telle que le lupin, le trèfle, l’ajonc ou le haricot. Prononcer </a:t>
            </a:r>
            <a:r>
              <a:rPr lang="fr-FR" sz="3200" i="1" dirty="0"/>
              <a:t>ilio </a:t>
            </a:r>
            <a:r>
              <a:rPr lang="fr-FR" sz="3200" dirty="0"/>
              <a:t>comme dans </a:t>
            </a:r>
            <a:r>
              <a:rPr lang="fr-FR" sz="3200" i="1" dirty="0" err="1"/>
              <a:t>lio</a:t>
            </a:r>
            <a:r>
              <a:rPr lang="fr-FR" sz="3200" i="1" dirty="0"/>
              <a:t>(</a:t>
            </a:r>
            <a:r>
              <a:rPr lang="fr-FR" sz="3200" dirty="0"/>
              <a:t>n), et non </a:t>
            </a:r>
            <a:r>
              <a:rPr lang="fr-FR" sz="3200" i="1" dirty="0" err="1"/>
              <a:t>illo</a:t>
            </a:r>
            <a:r>
              <a:rPr lang="fr-FR" sz="3200" dirty="0"/>
              <a:t> comme dans </a:t>
            </a:r>
            <a:r>
              <a:rPr lang="fr-FR" sz="3200" dirty="0" err="1"/>
              <a:t>papillo</a:t>
            </a:r>
            <a:r>
              <a:rPr lang="fr-FR" sz="3200" dirty="0"/>
              <a:t>(n).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barrots</a:t>
            </a:r>
            <a:r>
              <a:rPr lang="fr-FR" sz="3200" b="1" dirty="0"/>
              <a:t> </a:t>
            </a:r>
            <a:r>
              <a:rPr lang="fr-FR" sz="3200" dirty="0"/>
              <a:t>: nom masculin, de barre, raidisseur transversal d’un pont de navire, synonyme bau, autrement dit : poutre, et non barreau.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bateau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sans l’accent circonflexe du bât que l’on place sur le dos des bêtes de somme.</a:t>
            </a:r>
          </a:p>
        </p:txBody>
      </p:sp>
    </p:spTree>
    <p:extLst>
      <p:ext uri="{BB962C8B-B14F-4D97-AF65-F5344CB8AC3E}">
        <p14:creationId xmlns:p14="http://schemas.microsoft.com/office/powerpoint/2010/main" val="207951319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674298"/>
            <a:ext cx="853244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frégate battant pavillon </a:t>
            </a:r>
            <a:r>
              <a:rPr lang="fr-FR" sz="3200" b="1" dirty="0"/>
              <a:t>français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700808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frégate</a:t>
            </a:r>
            <a:r>
              <a:rPr lang="fr-FR" sz="3200" dirty="0"/>
              <a:t> : nom féminin, dans la marine à voile, bâtiment moins lourd et plus rapide que le vaisseau… Acception contemporaine : bâtiment de combat de moyen tonnage, intermédiaire entre la corvette et le croiseur, à vocation anti-sous-marine.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battant pavillon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en parlant d’un navire, arborer à un mât la marque distinctive de telle ou telle nation.</a:t>
            </a:r>
          </a:p>
        </p:txBody>
      </p:sp>
    </p:spTree>
    <p:extLst>
      <p:ext uri="{BB962C8B-B14F-4D97-AF65-F5344CB8AC3E}">
        <p14:creationId xmlns:p14="http://schemas.microsoft.com/office/powerpoint/2010/main" val="200408273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95365" y="656984"/>
            <a:ext cx="853244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aux teints bleu outremer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628800"/>
            <a:ext cx="85324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aux teints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couleur donnée à une étoffe par la teinture ; au pluriel, vu la pluralité d’adjectifs de couleur postposés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bleu outremer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bleu profond et assez foncé. Expression sans trait d’union entre bleu et outremer selon Larousse. Par ailleurs, pas de trait d’union entre outre et mer, contrairement à l’adverbe outre-mer, au-delà des mers (par rapport à la métropole). Aller s’établir outre-mer. </a:t>
            </a: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6823196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181855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bleu outremer, blanc, et rouge</a:t>
            </a:r>
            <a:r>
              <a:rPr lang="fr-FR" sz="3200" b="1" dirty="0"/>
              <a:t>, quel ébahissement à découvrir les </a:t>
            </a:r>
            <a:r>
              <a:rPr lang="fr-FR" sz="3200" b="1" dirty="0">
                <a:solidFill>
                  <a:srgbClr val="FF0000"/>
                </a:solidFill>
              </a:rPr>
              <a:t>lochs écossais</a:t>
            </a:r>
            <a:r>
              <a:rPr lang="fr-FR" sz="3200" b="1" dirty="0"/>
              <a:t>, 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988840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bleu outremer, blanc, et rouge </a:t>
            </a:r>
            <a:r>
              <a:rPr lang="fr-FR" sz="3200" dirty="0"/>
              <a:t>: exemple classique de l’invariabilité des adjectifs de couleur simples, mais associés pour décrire un même objet : Des drapeaux bleu, blanc, rouge (= tricolores). Des chemises rayées bleu et blanc (= bicolores).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lochs écossais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 lac très allongé au fond d’une vallée (le loch Ness) ; écossais sans majuscule, étant ici adjectif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3108213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395536" y="17457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/>
              <a:t>Correction de la dictée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>
          <a:xfrm>
            <a:off x="0" y="1844674"/>
            <a:ext cx="9144000" cy="3888581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fr-FR" sz="4400" dirty="0"/>
              <a:t>Entourez d’un </a:t>
            </a:r>
            <a:r>
              <a:rPr lang="fr-FR" sz="4400" b="1" dirty="0">
                <a:solidFill>
                  <a:srgbClr val="FF0000"/>
                </a:solidFill>
              </a:rPr>
              <a:t>petit cercle </a:t>
            </a:r>
            <a:r>
              <a:rPr lang="fr-FR" sz="4400" dirty="0"/>
              <a:t>les fautes</a:t>
            </a:r>
          </a:p>
          <a:p>
            <a:pPr algn="ctr">
              <a:buFont typeface="Arial" charset="0"/>
              <a:buNone/>
            </a:pPr>
            <a:r>
              <a:rPr lang="fr-FR" sz="4400" dirty="0"/>
              <a:t> </a:t>
            </a:r>
          </a:p>
          <a:p>
            <a:pPr algn="ctr">
              <a:buFont typeface="Arial" charset="0"/>
              <a:buNone/>
            </a:pPr>
            <a:r>
              <a:rPr lang="fr-FR" sz="4400" dirty="0"/>
              <a:t>sur la copie que vous corrigez </a:t>
            </a:r>
          </a:p>
          <a:p>
            <a:pPr algn="ctr">
              <a:buFont typeface="Arial" charset="0"/>
              <a:buNone/>
            </a:pPr>
            <a:r>
              <a:rPr lang="fr-FR" sz="4400" dirty="0"/>
              <a:t>et notez sur la 1ère page </a:t>
            </a:r>
          </a:p>
          <a:p>
            <a:pPr algn="ctr">
              <a:buFont typeface="Arial" charset="0"/>
              <a:buNone/>
            </a:pPr>
            <a:r>
              <a:rPr lang="fr-FR" sz="4400" dirty="0"/>
              <a:t>le </a:t>
            </a:r>
            <a:r>
              <a:rPr lang="fr-FR" sz="4400" b="1" dirty="0"/>
              <a:t>nombre de cercles</a:t>
            </a:r>
          </a:p>
        </p:txBody>
      </p:sp>
      <p:pic>
        <p:nvPicPr>
          <p:cNvPr id="2052" name="Image 3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5622925"/>
            <a:ext cx="2771775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llipse 1"/>
          <p:cNvSpPr/>
          <p:nvPr/>
        </p:nvSpPr>
        <p:spPr>
          <a:xfrm>
            <a:off x="3707904" y="1052736"/>
            <a:ext cx="2736304" cy="2448272"/>
          </a:xfrm>
          <a:prstGeom prst="ellipse">
            <a:avLst/>
          </a:prstGeom>
          <a:solidFill>
            <a:schemeClr val="accent1">
              <a:alpha val="0"/>
            </a:schemeClr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188640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les </a:t>
            </a:r>
            <a:r>
              <a:rPr lang="fr-FR" sz="3200" b="1" dirty="0">
                <a:solidFill>
                  <a:srgbClr val="FF0000"/>
                </a:solidFill>
              </a:rPr>
              <a:t>looks hauts en couleur des shérifs </a:t>
            </a:r>
            <a:r>
              <a:rPr lang="fr-FR" sz="3200" b="1" dirty="0"/>
              <a:t>états-uniens, 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268760"/>
            <a:ext cx="85324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looks</a:t>
            </a:r>
            <a:r>
              <a:rPr lang="fr-FR" sz="3200" dirty="0"/>
              <a:t> : pluriel du nom masculin look ; aspect, manière de se comporter, de s’habiller, allure générale de quelqu’un…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hauts en couleur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expression sans trait d’union, avec accord de l’adjectif au pluriel, se rapportant au sujet looks.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shérifs</a:t>
            </a:r>
            <a:r>
              <a:rPr lang="fr-FR" sz="3200" dirty="0"/>
              <a:t> : la graphie française ne prend qu’un seul </a:t>
            </a:r>
            <a:r>
              <a:rPr lang="fr-FR" sz="3200" i="1" dirty="0"/>
              <a:t>f, </a:t>
            </a:r>
            <a:r>
              <a:rPr lang="fr-FR" sz="3200" dirty="0"/>
              <a:t>et porte un accent aigu sur le </a:t>
            </a:r>
            <a:r>
              <a:rPr lang="fr-FR" sz="3200" i="1" dirty="0"/>
              <a:t>e, </a:t>
            </a:r>
            <a:r>
              <a:rPr lang="fr-FR" sz="3200" dirty="0"/>
              <a:t>alors que la</a:t>
            </a:r>
            <a:r>
              <a:rPr lang="fr-FR" sz="3200" i="1" dirty="0"/>
              <a:t> </a:t>
            </a:r>
            <a:r>
              <a:rPr lang="fr-FR" sz="3200" dirty="0"/>
              <a:t>graphie anglo-saxonne prend </a:t>
            </a:r>
            <a:r>
              <a:rPr lang="fr-FR" sz="3200" i="1" dirty="0"/>
              <a:t>2 f</a:t>
            </a:r>
            <a:r>
              <a:rPr lang="fr-FR" sz="3200" dirty="0"/>
              <a:t>, sans accent aigu (</a:t>
            </a:r>
            <a:r>
              <a:rPr lang="fr-FR" sz="3200" i="1" dirty="0"/>
              <a:t>sheriff</a:t>
            </a:r>
            <a:r>
              <a:rPr lang="fr-FR" sz="3200" dirty="0"/>
              <a:t>) ; à noter, par ailleurs, </a:t>
            </a:r>
            <a:r>
              <a:rPr lang="fr-FR" sz="3200" i="1" dirty="0"/>
              <a:t>le chérif</a:t>
            </a:r>
            <a:r>
              <a:rPr lang="fr-FR" sz="3200" dirty="0"/>
              <a:t>, prince musulman.</a:t>
            </a:r>
          </a:p>
        </p:txBody>
      </p:sp>
    </p:spTree>
    <p:extLst>
      <p:ext uri="{BB962C8B-B14F-4D97-AF65-F5344CB8AC3E}">
        <p14:creationId xmlns:p14="http://schemas.microsoft.com/office/powerpoint/2010/main" val="41434342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181856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les </a:t>
            </a:r>
            <a:r>
              <a:rPr lang="fr-FR" sz="3200" b="1" dirty="0">
                <a:solidFill>
                  <a:srgbClr val="FF0000"/>
                </a:solidFill>
              </a:rPr>
              <a:t>muqarnas nacarat </a:t>
            </a:r>
            <a:r>
              <a:rPr lang="fr-FR" sz="3200" b="1" dirty="0">
                <a:solidFill>
                  <a:schemeClr val="bg1">
                    <a:lumMod val="65000"/>
                  </a:schemeClr>
                </a:solidFill>
              </a:rPr>
              <a:t>des casbahs, les sphinx égyptiens et les hiéroglyphes sacrés !</a:t>
            </a:r>
            <a:endParaRPr lang="fr-FR" sz="4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772816"/>
            <a:ext cx="8532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muqarnas</a:t>
            </a:r>
            <a:r>
              <a:rPr lang="fr-FR" sz="3200" dirty="0"/>
              <a:t> : nom masculin pluriel. Dans l’architecture islamique, éléments en forme de stalactites ou de nids d’abeilles, destinés à répartir les poussées des voûtes et à passer du plan carré de la salle au plan circulaire de la coupole. Lettres </a:t>
            </a:r>
            <a:r>
              <a:rPr lang="fr-FR" sz="3200" i="1" dirty="0"/>
              <a:t>q</a:t>
            </a:r>
            <a:r>
              <a:rPr lang="fr-FR" sz="3200" dirty="0"/>
              <a:t> et </a:t>
            </a:r>
            <a:r>
              <a:rPr lang="fr-FR" sz="3200" i="1" dirty="0"/>
              <a:t>a</a:t>
            </a:r>
            <a:r>
              <a:rPr lang="fr-FR" sz="3200" dirty="0"/>
              <a:t> accolées. 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nacarat</a:t>
            </a:r>
            <a:r>
              <a:rPr lang="fr-FR" sz="3200" dirty="0"/>
              <a:t> : nom masculin, et adjectif de couleur, rouge clair à effets nacrés. </a:t>
            </a:r>
            <a:r>
              <a:rPr lang="fr-FR" sz="3200" b="1" dirty="0"/>
              <a:t>Invariabilité </a:t>
            </a:r>
            <a:r>
              <a:rPr lang="fr-FR" sz="3200" dirty="0"/>
              <a:t>en tant</a:t>
            </a:r>
            <a:r>
              <a:rPr lang="fr-FR" sz="3200" b="1" dirty="0"/>
              <a:t> </a:t>
            </a:r>
            <a:r>
              <a:rPr lang="fr-FR" sz="3200" dirty="0"/>
              <a:t>qu</a:t>
            </a:r>
            <a:r>
              <a:rPr lang="fr-FR" sz="3200" b="1" dirty="0"/>
              <a:t>’</a:t>
            </a:r>
            <a:r>
              <a:rPr lang="fr-FR" sz="3200" dirty="0"/>
              <a:t>adjectif de couleur (d’un nom pris adjectivement). </a:t>
            </a:r>
          </a:p>
        </p:txBody>
      </p:sp>
    </p:spTree>
    <p:extLst>
      <p:ext uri="{BB962C8B-B14F-4D97-AF65-F5344CB8AC3E}">
        <p14:creationId xmlns:p14="http://schemas.microsoft.com/office/powerpoint/2010/main" val="10421635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181856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chemeClr val="bg1">
                    <a:lumMod val="65000"/>
                  </a:schemeClr>
                </a:solidFill>
              </a:rPr>
              <a:t>les muqarnas nacarat </a:t>
            </a:r>
            <a:r>
              <a:rPr lang="fr-FR" sz="3200" b="1" dirty="0"/>
              <a:t>des </a:t>
            </a:r>
            <a:r>
              <a:rPr lang="fr-FR" sz="3200" b="1" dirty="0">
                <a:solidFill>
                  <a:srgbClr val="FF0000"/>
                </a:solidFill>
              </a:rPr>
              <a:t>casbahs</a:t>
            </a:r>
            <a:r>
              <a:rPr lang="fr-FR" sz="3200" b="1" dirty="0"/>
              <a:t>, les </a:t>
            </a:r>
            <a:r>
              <a:rPr lang="fr-FR" sz="3200" b="1" dirty="0">
                <a:solidFill>
                  <a:srgbClr val="FF0000"/>
                </a:solidFill>
              </a:rPr>
              <a:t>sphinx </a:t>
            </a:r>
            <a:r>
              <a:rPr lang="fr-FR" sz="3200" b="1" dirty="0"/>
              <a:t>égyptiens </a:t>
            </a:r>
            <a:r>
              <a:rPr lang="fr-FR" sz="3200" b="1" dirty="0">
                <a:solidFill>
                  <a:schemeClr val="bg1">
                    <a:lumMod val="65000"/>
                  </a:schemeClr>
                </a:solidFill>
              </a:rPr>
              <a:t>et les hiéroglyphes sacrés !</a:t>
            </a:r>
            <a:endParaRPr lang="fr-FR" sz="4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2277447"/>
            <a:ext cx="85324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casbahs</a:t>
            </a:r>
            <a:r>
              <a:rPr lang="fr-FR" sz="3200" dirty="0"/>
              <a:t> : ou kasbahs, nom féminin, dans les villes d’Afrique du Nord, quartier d’architecture arabe enserré entre des quartiers modernes.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sphinx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avec un </a:t>
            </a:r>
            <a:r>
              <a:rPr lang="fr-FR" sz="3200" i="1" dirty="0"/>
              <a:t>i</a:t>
            </a:r>
            <a:r>
              <a:rPr lang="fr-FR" sz="3200" dirty="0"/>
              <a:t> et non un </a:t>
            </a:r>
            <a:r>
              <a:rPr lang="fr-FR" sz="3200" i="1" dirty="0"/>
              <a:t>y ; </a:t>
            </a:r>
            <a:r>
              <a:rPr lang="fr-FR" sz="3200" dirty="0"/>
              <a:t>figure fabuleuse de la mythologie égyptienne, puis grecque. Le sphynx avec un </a:t>
            </a:r>
            <a:r>
              <a:rPr lang="fr-FR" sz="3200" i="1" dirty="0"/>
              <a:t>y </a:t>
            </a:r>
            <a:r>
              <a:rPr lang="fr-FR" sz="3200" dirty="0"/>
              <a:t>est une race de chat du Canada, se caractérisant par une quasi-absence de fourrure.</a:t>
            </a:r>
          </a:p>
        </p:txBody>
      </p:sp>
    </p:spTree>
    <p:extLst>
      <p:ext uri="{BB962C8B-B14F-4D97-AF65-F5344CB8AC3E}">
        <p14:creationId xmlns:p14="http://schemas.microsoft.com/office/powerpoint/2010/main" val="89969947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116632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chemeClr val="bg1">
                    <a:lumMod val="65000"/>
                  </a:schemeClr>
                </a:solidFill>
              </a:rPr>
              <a:t>les muqarnas nacarat des casbahs, les sphinx égyptiens </a:t>
            </a:r>
            <a:r>
              <a:rPr lang="fr-FR" sz="3200" b="1" dirty="0"/>
              <a:t>et les </a:t>
            </a:r>
            <a:r>
              <a:rPr lang="fr-FR" sz="3200" b="1" dirty="0">
                <a:solidFill>
                  <a:srgbClr val="FF0000"/>
                </a:solidFill>
              </a:rPr>
              <a:t>hiéroglyphes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sacrés</a:t>
            </a:r>
            <a:r>
              <a:rPr lang="fr-FR" sz="3200" b="1" dirty="0"/>
              <a:t> !</a:t>
            </a:r>
            <a:endParaRPr lang="fr-FR" sz="48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628800"/>
            <a:ext cx="8532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hiéroglyphes</a:t>
            </a:r>
            <a:r>
              <a:rPr lang="fr-FR" sz="3200" dirty="0"/>
              <a:t> : unité du système idéogrammatique des anciens Egyptiens. Le préfixe hiéro en rapport avec le sacré (</a:t>
            </a:r>
            <a:r>
              <a:rPr lang="fr-FR" sz="3200" dirty="0" err="1"/>
              <a:t>hiérocratie</a:t>
            </a:r>
            <a:r>
              <a:rPr lang="fr-FR" sz="3200" dirty="0"/>
              <a:t>, hiérographie, </a:t>
            </a:r>
            <a:r>
              <a:rPr lang="fr-FR" sz="3200" dirty="0" err="1"/>
              <a:t>hiérognosie</a:t>
            </a:r>
            <a:r>
              <a:rPr lang="fr-FR" sz="3200" dirty="0"/>
              <a:t>…). Quant au glyphe, il s’agit d’un trait gravé en creux, canal dont la répétition, en parallélisme, constitue un ornement ; est aussi un signe graphique de l’écriture maya. 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sacrés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accord au masculin pluriel, hiéroglyphe étant du genre masculin.</a:t>
            </a:r>
          </a:p>
        </p:txBody>
      </p:sp>
    </p:spTree>
    <p:extLst>
      <p:ext uri="{BB962C8B-B14F-4D97-AF65-F5344CB8AC3E}">
        <p14:creationId xmlns:p14="http://schemas.microsoft.com/office/powerpoint/2010/main" val="11855765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60648"/>
            <a:ext cx="853244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Plût à l’homo sapiens </a:t>
            </a:r>
            <a:r>
              <a:rPr lang="fr-FR" sz="3200" b="1" dirty="0">
                <a:solidFill>
                  <a:schemeClr val="bg1">
                    <a:lumMod val="65000"/>
                  </a:schemeClr>
                </a:solidFill>
              </a:rPr>
              <a:t>de prôner</a:t>
            </a:r>
            <a:endParaRPr lang="fr-FR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980728"/>
            <a:ext cx="85324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Plût</a:t>
            </a:r>
            <a:r>
              <a:rPr lang="fr-FR" sz="3200" dirty="0">
                <a:solidFill>
                  <a:srgbClr val="FF0000"/>
                </a:solidFill>
              </a:rPr>
              <a:t> à </a:t>
            </a:r>
            <a:r>
              <a:rPr lang="fr-FR" sz="3200" dirty="0"/>
              <a:t>: avec l’accent circonflexe sur le </a:t>
            </a:r>
            <a:r>
              <a:rPr lang="fr-FR" sz="3200" i="1" dirty="0"/>
              <a:t>u</a:t>
            </a:r>
            <a:r>
              <a:rPr lang="fr-FR" sz="3200" dirty="0"/>
              <a:t>, imparfait du subjonctif du verbe plaire, marquant le souhait. Sous-entendu </a:t>
            </a:r>
            <a:r>
              <a:rPr lang="fr-FR" sz="3200" i="1" dirty="0"/>
              <a:t>qu’il. « </a:t>
            </a:r>
            <a:r>
              <a:rPr lang="fr-FR" sz="3200" dirty="0"/>
              <a:t>Plût au ciel</a:t>
            </a:r>
            <a:r>
              <a:rPr lang="fr-FR" sz="3200" i="1" dirty="0"/>
              <a:t> </a:t>
            </a:r>
            <a:r>
              <a:rPr lang="fr-FR" sz="3200" dirty="0"/>
              <a:t>que ce fût son unique défaut. » </a:t>
            </a:r>
            <a:r>
              <a:rPr lang="fr-FR" sz="3200" b="1" dirty="0">
                <a:solidFill>
                  <a:srgbClr val="FF0000"/>
                </a:solidFill>
              </a:rPr>
              <a:t>l’homo sapiens </a:t>
            </a:r>
            <a:r>
              <a:rPr lang="fr-FR" sz="3200" dirty="0"/>
              <a:t>: sans majuscule chez Larousse, et avec majuscule à homo dans les ouvrages spécialisés. Nom donné par les scientifiques à l’espèce humaine actuelle, l’homme moderne, dont les plus anciens fossiles connus sont datés d’environ 200.000 à 300.000 ans.</a:t>
            </a:r>
          </a:p>
        </p:txBody>
      </p:sp>
    </p:spTree>
    <p:extLst>
      <p:ext uri="{BB962C8B-B14F-4D97-AF65-F5344CB8AC3E}">
        <p14:creationId xmlns:p14="http://schemas.microsoft.com/office/powerpoint/2010/main" val="34940950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181856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de </a:t>
            </a:r>
            <a:r>
              <a:rPr lang="fr-FR" sz="3200" b="1" dirty="0">
                <a:solidFill>
                  <a:srgbClr val="FF0000"/>
                </a:solidFill>
              </a:rPr>
              <a:t>prôner</a:t>
            </a:r>
            <a:r>
              <a:rPr lang="fr-FR" sz="3200" b="1" dirty="0"/>
              <a:t> toute forme de singularité et de progrès respectant les peuples et la nature, et </a:t>
            </a:r>
            <a:r>
              <a:rPr lang="fr-FR" sz="3200" b="1" dirty="0">
                <a:solidFill>
                  <a:srgbClr val="FF0000"/>
                </a:solidFill>
              </a:rPr>
              <a:t>qu’il continuât 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772816"/>
            <a:ext cx="8532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prôner</a:t>
            </a:r>
            <a:r>
              <a:rPr lang="fr-FR" sz="3200" dirty="0"/>
              <a:t> : verbe transitif (de prône), recommander quelque chose en le vantant, célébrer, louer,  prêcher…avec l’accent circonflexe sans concession !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qu’il continuât </a:t>
            </a:r>
            <a:r>
              <a:rPr lang="fr-FR" sz="3200" dirty="0"/>
              <a:t>: avec l’accent circonflexe sur le </a:t>
            </a:r>
            <a:r>
              <a:rPr lang="fr-FR" sz="3200" i="1" dirty="0"/>
              <a:t>a ;  </a:t>
            </a:r>
            <a:r>
              <a:rPr lang="fr-FR" sz="3200" dirty="0"/>
              <a:t>voir plût ; le subjonctif marque les souhaits, les vœux, une action envisagée hypothétique. Dans le contexte, à l’imparfait parce que la proposition subordonnée est introduite par un verbe au passé (plût).</a:t>
            </a:r>
          </a:p>
        </p:txBody>
      </p:sp>
    </p:spTree>
    <p:extLst>
      <p:ext uri="{BB962C8B-B14F-4D97-AF65-F5344CB8AC3E}">
        <p14:creationId xmlns:p14="http://schemas.microsoft.com/office/powerpoint/2010/main" val="17153302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18837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par ses échanges </a:t>
            </a:r>
            <a:r>
              <a:rPr lang="fr-FR" sz="3200" b="1" dirty="0">
                <a:solidFill>
                  <a:srgbClr val="FF0000"/>
                </a:solidFill>
              </a:rPr>
              <a:t>féconds</a:t>
            </a:r>
            <a:r>
              <a:rPr lang="fr-FR" sz="3200" b="1" dirty="0"/>
              <a:t> à préserver le </a:t>
            </a:r>
            <a:r>
              <a:rPr lang="fr-FR" sz="3200" b="1" dirty="0">
                <a:solidFill>
                  <a:srgbClr val="FF0000"/>
                </a:solidFill>
              </a:rPr>
              <a:t>développement </a:t>
            </a:r>
            <a:r>
              <a:rPr lang="fr-FR" sz="3200" b="1" dirty="0"/>
              <a:t>des </a:t>
            </a:r>
            <a:r>
              <a:rPr lang="fr-FR" sz="3200" b="1" dirty="0">
                <a:solidFill>
                  <a:srgbClr val="FF0000"/>
                </a:solidFill>
              </a:rPr>
              <a:t>civilisations</a:t>
            </a:r>
            <a:r>
              <a:rPr lang="fr-FR" sz="3200" b="1" dirty="0"/>
              <a:t> </a:t>
            </a:r>
            <a:r>
              <a:rPr lang="fr-FR" sz="2800" b="1" dirty="0"/>
              <a:t>modernes.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268760"/>
            <a:ext cx="85324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féconds</a:t>
            </a:r>
            <a:r>
              <a:rPr lang="fr-FR" sz="3200" dirty="0"/>
              <a:t> : pluriel de l’adjectif fécond, féconde ; qui offre à la connaissance une matière abondante, de multiples possibilités de développement ; idée féconde.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développement</a:t>
            </a:r>
            <a:r>
              <a:rPr lang="fr-FR" sz="3200" dirty="0"/>
              <a:t> : doublement de la consonne </a:t>
            </a:r>
            <a:r>
              <a:rPr lang="fr-FR" sz="3200" i="1" dirty="0"/>
              <a:t>p, </a:t>
            </a:r>
            <a:r>
              <a:rPr lang="fr-FR" sz="3200" dirty="0"/>
              <a:t>située entre deux voyelles</a:t>
            </a:r>
            <a:r>
              <a:rPr lang="fr-FR" sz="3200" i="1" dirty="0"/>
              <a:t> (o et e).</a:t>
            </a:r>
            <a:endParaRPr lang="fr-FR" sz="3200" dirty="0"/>
          </a:p>
          <a:p>
            <a:r>
              <a:rPr lang="fr-FR" sz="3200" b="1" dirty="0">
                <a:solidFill>
                  <a:srgbClr val="FF0000"/>
                </a:solidFill>
              </a:rPr>
              <a:t>civilisation</a:t>
            </a:r>
            <a:r>
              <a:rPr lang="fr-FR" sz="3200" b="1" dirty="0"/>
              <a:t> : </a:t>
            </a:r>
            <a:r>
              <a:rPr lang="fr-FR" sz="3200" dirty="0"/>
              <a:t>état de développement économique, social, politique, culturel auquel sont parvenues certaines sociétés, et qui est considéré comme un idéal à atteindre par les autres</a:t>
            </a:r>
          </a:p>
        </p:txBody>
      </p:sp>
    </p:spTree>
    <p:extLst>
      <p:ext uri="{BB962C8B-B14F-4D97-AF65-F5344CB8AC3E}">
        <p14:creationId xmlns:p14="http://schemas.microsoft.com/office/powerpoint/2010/main" val="226751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188913"/>
            <a:ext cx="4667250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ZoneTexte 4"/>
          <p:cNvSpPr txBox="1">
            <a:spLocks noChangeArrowheads="1"/>
          </p:cNvSpPr>
          <p:nvPr/>
        </p:nvSpPr>
        <p:spPr bwMode="auto">
          <a:xfrm>
            <a:off x="246187" y="2204864"/>
            <a:ext cx="8711952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latin typeface="Calibri" pitchFamily="34" charset="0"/>
              </a:rPr>
              <a:t>Quels sont ceux qui ont fait le moins de fautes ?</a:t>
            </a:r>
          </a:p>
          <a:p>
            <a:pPr algn="ctr"/>
            <a:r>
              <a:rPr lang="fr-FR" sz="3200" b="1" dirty="0">
                <a:latin typeface="Calibri" pitchFamily="34" charset="0"/>
              </a:rPr>
              <a:t>Zéro ou plus ?</a:t>
            </a:r>
          </a:p>
          <a:p>
            <a:pPr algn="ctr"/>
            <a:r>
              <a:rPr lang="fr-FR" sz="3200" b="1" dirty="0">
                <a:latin typeface="Calibri" pitchFamily="34" charset="0"/>
              </a:rPr>
              <a:t>L’important c’est que vous vous soyez amusés.</a:t>
            </a:r>
          </a:p>
          <a:p>
            <a:pPr algn="ctr"/>
            <a:endParaRPr lang="fr-FR" sz="3200" b="1" dirty="0">
              <a:latin typeface="Calibri" pitchFamily="34" charset="0"/>
            </a:endParaRPr>
          </a:p>
          <a:p>
            <a:pPr algn="ctr"/>
            <a:endParaRPr lang="fr-FR" sz="1400" b="1" dirty="0">
              <a:latin typeface="Calibri" pitchFamily="34" charset="0"/>
            </a:endParaRPr>
          </a:p>
          <a:p>
            <a:pPr algn="ctr"/>
            <a:endParaRPr lang="fr-FR" sz="3200" dirty="0">
              <a:latin typeface="Calibri" pitchFamily="34" charset="0"/>
            </a:endParaRPr>
          </a:p>
          <a:p>
            <a:pPr algn="ctr"/>
            <a:endParaRPr lang="fr-FR" sz="3200" dirty="0">
              <a:latin typeface="Calibri" pitchFamily="34" charset="0"/>
            </a:endParaRPr>
          </a:p>
          <a:p>
            <a:pPr algn="ctr"/>
            <a:r>
              <a:rPr lang="fr-FR" sz="2800" dirty="0">
                <a:latin typeface="Calibri" pitchFamily="34" charset="0"/>
              </a:rPr>
              <a:t>Diaporama réalisé par la « Dictée Nationale du Rotary » </a:t>
            </a:r>
          </a:p>
          <a:p>
            <a:pPr algn="ctr"/>
            <a:r>
              <a:rPr lang="fr-FR" sz="2800" dirty="0">
                <a:latin typeface="Calibri" pitchFamily="34" charset="0"/>
              </a:rPr>
              <a:t> sur les indications de </a:t>
            </a:r>
            <a:r>
              <a:rPr lang="fr-FR" sz="2800" b="1" dirty="0"/>
              <a:t>Monsieur Gabriel Perrin</a:t>
            </a:r>
            <a:endParaRPr lang="fr-FR" sz="28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7" y="188913"/>
            <a:ext cx="4737499" cy="1799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98884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>
                <a:latin typeface="Calibri" pitchFamily="34" charset="0"/>
              </a:rPr>
              <a:t>Les Clubs Rotary et Rotaract</a:t>
            </a:r>
          </a:p>
          <a:p>
            <a:pPr algn="ctr"/>
            <a:r>
              <a:rPr lang="fr-FR" sz="3600" dirty="0">
                <a:latin typeface="Calibri" pitchFamily="34" charset="0"/>
              </a:rPr>
              <a:t>vous remercient de votre participation</a:t>
            </a:r>
          </a:p>
          <a:p>
            <a:pPr algn="ctr"/>
            <a:r>
              <a:rPr lang="fr-FR" sz="3600" dirty="0">
                <a:latin typeface="Calibri" pitchFamily="34" charset="0"/>
              </a:rPr>
              <a:t>à </a:t>
            </a:r>
            <a:r>
              <a:rPr lang="fr-FR" sz="3600">
                <a:latin typeface="Calibri" pitchFamily="34" charset="0"/>
              </a:rPr>
              <a:t>la 10</a:t>
            </a:r>
            <a:r>
              <a:rPr lang="fr-FR" sz="3600" baseline="30000">
                <a:latin typeface="Calibri" pitchFamily="34" charset="0"/>
              </a:rPr>
              <a:t>ème </a:t>
            </a:r>
            <a:r>
              <a:rPr lang="fr-FR" sz="3600" dirty="0">
                <a:latin typeface="Calibri" pitchFamily="34" charset="0"/>
              </a:rPr>
              <a:t>année de</a:t>
            </a:r>
            <a:endParaRPr lang="fr-FR" sz="3600" baseline="30000" dirty="0">
              <a:latin typeface="Calibri" pitchFamily="34" charset="0"/>
            </a:endParaRPr>
          </a:p>
          <a:p>
            <a:pPr algn="ctr"/>
            <a:r>
              <a:rPr lang="fr-FR" sz="3600" dirty="0">
                <a:latin typeface="Calibri" pitchFamily="34" charset="0"/>
              </a:rPr>
              <a:t> « </a:t>
            </a:r>
            <a:r>
              <a:rPr lang="fr-FR" sz="3600" b="1" dirty="0">
                <a:latin typeface="Calibri" pitchFamily="34" charset="0"/>
              </a:rPr>
              <a:t>Dictée Nationale du Rotary » </a:t>
            </a:r>
          </a:p>
          <a:p>
            <a:pPr algn="ctr"/>
            <a:endParaRPr lang="fr-FR" sz="1600" b="1" dirty="0">
              <a:latin typeface="Calibri" pitchFamily="34" charset="0"/>
            </a:endParaRPr>
          </a:p>
          <a:p>
            <a:pPr algn="ctr"/>
            <a:r>
              <a:rPr lang="fr-FR" sz="3600" b="1" dirty="0">
                <a:latin typeface="Calibri" pitchFamily="34" charset="0"/>
              </a:rPr>
              <a:t>L’année prochaine </a:t>
            </a:r>
          </a:p>
          <a:p>
            <a:pPr algn="ctr"/>
            <a:r>
              <a:rPr lang="fr-FR" sz="3600" b="1" dirty="0">
                <a:latin typeface="Calibri" pitchFamily="34" charset="0"/>
              </a:rPr>
              <a:t>la « Dictée Nationale du Rotary » aura lieu le</a:t>
            </a:r>
          </a:p>
          <a:p>
            <a:pPr algn="ctr"/>
            <a:r>
              <a:rPr lang="fr-FR" sz="3600" b="1" dirty="0">
                <a:latin typeface="Calibri" pitchFamily="34" charset="0"/>
              </a:rPr>
              <a:t> </a:t>
            </a:r>
            <a:r>
              <a:rPr lang="fr-FR" sz="4800" b="1" dirty="0">
                <a:solidFill>
                  <a:srgbClr val="C00000"/>
                </a:solidFill>
                <a:latin typeface="Calibri" pitchFamily="34" charset="0"/>
              </a:rPr>
              <a:t>samedi 11 Mars 2023</a:t>
            </a:r>
            <a:endParaRPr lang="fr-FR" sz="3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877272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451512"/>
            <a:ext cx="8532440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2800" b="1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Voyageons</a:t>
            </a:r>
            <a:endParaRPr lang="fr-FR" sz="3200" dirty="0">
              <a:solidFill>
                <a:srgbClr val="FF0000"/>
              </a:solidFill>
            </a:endParaRPr>
          </a:p>
          <a:p>
            <a:r>
              <a:rPr lang="fr-FR" sz="3200" dirty="0"/>
              <a:t> </a:t>
            </a:r>
          </a:p>
          <a:p>
            <a:r>
              <a:rPr lang="fr-FR" sz="3200" b="1" dirty="0"/>
              <a:t>Le </a:t>
            </a:r>
            <a:r>
              <a:rPr lang="fr-FR" sz="3200" b="1" dirty="0">
                <a:solidFill>
                  <a:srgbClr val="FF0000"/>
                </a:solidFill>
              </a:rPr>
              <a:t>goût </a:t>
            </a:r>
            <a:r>
              <a:rPr lang="fr-FR" sz="3200" b="1" dirty="0"/>
              <a:t>pour la découverte du monde est </a:t>
            </a:r>
            <a:r>
              <a:rPr lang="fr-FR" sz="3200" b="1" dirty="0">
                <a:solidFill>
                  <a:srgbClr val="FF0000"/>
                </a:solidFill>
              </a:rPr>
              <a:t>inné</a:t>
            </a:r>
            <a:endParaRPr lang="fr-FR" sz="48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96421" y="3284984"/>
            <a:ext cx="8532440" cy="1771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200" b="1" dirty="0">
                <a:solidFill>
                  <a:srgbClr val="FF0000"/>
                </a:solidFill>
              </a:rPr>
              <a:t>Le goût</a:t>
            </a:r>
            <a:r>
              <a:rPr lang="fr-FR" sz="3200" dirty="0"/>
              <a:t> : accent circonflexe</a:t>
            </a:r>
            <a:endParaRPr lang="fr-FR" sz="3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3200" b="1" dirty="0">
                <a:solidFill>
                  <a:srgbClr val="FF0000"/>
                </a:solidFill>
              </a:rPr>
              <a:t>inné</a:t>
            </a:r>
            <a:r>
              <a:rPr lang="fr-FR" sz="3200" b="1" dirty="0"/>
              <a:t> </a:t>
            </a:r>
            <a:r>
              <a:rPr lang="fr-FR" sz="3200" dirty="0"/>
              <a:t>: naturel, spontané ; attention au doublement de la consonne </a:t>
            </a:r>
            <a:r>
              <a:rPr lang="fr-FR" sz="3200" i="1" dirty="0"/>
              <a:t>n.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2557790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493006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Combien</a:t>
            </a:r>
            <a:r>
              <a:rPr lang="fr-FR" sz="3200" b="1" dirty="0"/>
              <a:t> d’enfants et d’adolescents </a:t>
            </a:r>
            <a:r>
              <a:rPr lang="fr-FR" sz="3200" b="1" dirty="0">
                <a:solidFill>
                  <a:srgbClr val="FF0000"/>
                </a:solidFill>
              </a:rPr>
              <a:t>n’ont-ils pas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rêvé</a:t>
            </a:r>
            <a:r>
              <a:rPr lang="fr-FR" sz="3200" b="1" dirty="0"/>
              <a:t>, 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15624" y="1700808"/>
            <a:ext cx="8532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Combien de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ici, adverbe interrogatif, interroge sur le nombre de personnes, d’où les enfants et adolescents au pluriel.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n’ont-ils pas </a:t>
            </a:r>
            <a:r>
              <a:rPr lang="fr-FR" sz="3200" dirty="0"/>
              <a:t>: forme interro-négative étant obtenue par l’inversion du sujet (en l’espèce, le pronom personnel masculin pluriel de la 3</a:t>
            </a:r>
            <a:r>
              <a:rPr lang="fr-FR" sz="3200" baseline="30000" dirty="0"/>
              <a:t>e</a:t>
            </a:r>
            <a:r>
              <a:rPr lang="fr-FR" sz="3200" dirty="0"/>
              <a:t> personne </a:t>
            </a:r>
            <a:r>
              <a:rPr lang="fr-FR" sz="3200" i="1" dirty="0"/>
              <a:t>ils)</a:t>
            </a:r>
            <a:r>
              <a:rPr lang="fr-FR" sz="3200" dirty="0"/>
              <a:t>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rêvé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avec l’auxiliaire avoir, le participe passé est invariable si aucun complément d’objet direct ne le précède.</a:t>
            </a:r>
          </a:p>
        </p:txBody>
      </p:sp>
    </p:spTree>
    <p:extLst>
      <p:ext uri="{BB962C8B-B14F-4D97-AF65-F5344CB8AC3E}">
        <p14:creationId xmlns:p14="http://schemas.microsoft.com/office/powerpoint/2010/main" val="253349555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493005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fascinés</a:t>
            </a:r>
            <a:r>
              <a:rPr lang="fr-FR" sz="3200" b="1" dirty="0"/>
              <a:t> devant leur </a:t>
            </a:r>
            <a:r>
              <a:rPr lang="fr-FR" sz="3200" b="1" dirty="0">
                <a:solidFill>
                  <a:srgbClr val="FF0000"/>
                </a:solidFill>
              </a:rPr>
              <a:t>atlas</a:t>
            </a:r>
            <a:r>
              <a:rPr lang="fr-FR" sz="3200" b="1" dirty="0"/>
              <a:t> ou leur globe </a:t>
            </a:r>
            <a:r>
              <a:rPr lang="fr-FR" sz="3200" b="1" dirty="0">
                <a:solidFill>
                  <a:srgbClr val="FF0000"/>
                </a:solidFill>
              </a:rPr>
              <a:t>interactif</a:t>
            </a:r>
            <a:r>
              <a:rPr lang="fr-FR" sz="3200" b="1" dirty="0"/>
              <a:t>, </a:t>
            </a:r>
            <a:endParaRPr lang="fr-FR" sz="6600" dirty="0">
              <a:solidFill>
                <a:srgbClr val="FF33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15624" y="1570223"/>
            <a:ext cx="8532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fascinés</a:t>
            </a:r>
            <a:r>
              <a:rPr lang="fr-FR" sz="3200" dirty="0"/>
              <a:t> : accord du participe passé avec l’auxiliaire être, ici sous-entendu, et un sujet au pluriel (les enfants et les adolescents).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atlas</a:t>
            </a:r>
            <a:r>
              <a:rPr lang="fr-FR" sz="3200" dirty="0"/>
              <a:t> : nom masculin, recueil de cartes ; à ne pas confondre avec l’Atlas, avec majuscule initiale, massif s’étendant du Maroc à la Tunisie en passant par l’Algérie.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interactif, interactive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adjectif, se dit de phénomènes qui réagissent les uns sur les autres. En informatique, doué d’interactivité.</a:t>
            </a:r>
          </a:p>
        </p:txBody>
      </p:sp>
    </p:spTree>
    <p:extLst>
      <p:ext uri="{BB962C8B-B14F-4D97-AF65-F5344CB8AC3E}">
        <p14:creationId xmlns:p14="http://schemas.microsoft.com/office/powerpoint/2010/main" val="8405484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493004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ou absorbés </a:t>
            </a:r>
            <a:r>
              <a:rPr lang="fr-FR" sz="3200" b="1" dirty="0"/>
              <a:t>dans un récit de voyage </a:t>
            </a:r>
            <a:r>
              <a:rPr lang="fr-FR" sz="3200" b="1" dirty="0">
                <a:solidFill>
                  <a:srgbClr val="FF0000"/>
                </a:solidFill>
              </a:rPr>
              <a:t>envoûtant ?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284194" y="1537595"/>
            <a:ext cx="8532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ou</a:t>
            </a:r>
            <a:r>
              <a:rPr lang="fr-FR" sz="3200" b="1" dirty="0"/>
              <a:t> </a:t>
            </a:r>
            <a:r>
              <a:rPr lang="fr-FR" sz="3200" dirty="0"/>
              <a:t>: conjonction de coordination marquant l’alternative (ou bien) ; son père </a:t>
            </a:r>
            <a:r>
              <a:rPr lang="fr-FR" sz="3200" b="1" dirty="0"/>
              <a:t>ou </a:t>
            </a:r>
            <a:r>
              <a:rPr lang="fr-FR" sz="3200" dirty="0"/>
              <a:t>sa mère l’accompagnera. Ne pas confondre avec le </a:t>
            </a:r>
            <a:r>
              <a:rPr lang="fr-FR" sz="3200" i="1" dirty="0"/>
              <a:t>où </a:t>
            </a:r>
            <a:r>
              <a:rPr lang="fr-FR" sz="3200" dirty="0"/>
              <a:t>adverbe interrogatif (Où demeure-t-il ?), et le où adverbe ou pronom relatif marquant le lieu (la ville où j’habite), le temps (le jour où vous êtes venu (s), la situation (dans l’état où vous êtes).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absorbés</a:t>
            </a:r>
            <a:r>
              <a:rPr lang="fr-FR" sz="3200" dirty="0"/>
              <a:t> : voir fascinés.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envoûtant ?:</a:t>
            </a:r>
            <a:r>
              <a:rPr lang="fr-FR" sz="3200" dirty="0"/>
              <a:t>accent et point d’interrogation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04371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46784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Passé</a:t>
            </a:r>
            <a:r>
              <a:rPr lang="fr-FR" sz="3200" b="1" dirty="0"/>
              <a:t> la </a:t>
            </a:r>
            <a:r>
              <a:rPr lang="fr-FR" sz="3200" b="1" dirty="0">
                <a:solidFill>
                  <a:srgbClr val="FF0000"/>
                </a:solidFill>
              </a:rPr>
              <a:t>prime jeunesse </a:t>
            </a:r>
            <a:r>
              <a:rPr lang="fr-FR" sz="3200" b="1" dirty="0"/>
              <a:t>et la contemplation silencieuse, le désir d’action peut se manifester subitement.</a:t>
            </a:r>
            <a:r>
              <a:rPr lang="fr-FR" sz="3200" dirty="0"/>
              <a:t> </a:t>
            </a:r>
            <a:endParaRPr lang="fr-FR" sz="4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39977" y="1939553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Passé</a:t>
            </a:r>
            <a:r>
              <a:rPr lang="fr-FR" sz="3200" b="1" dirty="0"/>
              <a:t> </a:t>
            </a:r>
            <a:r>
              <a:rPr lang="fr-FR" sz="3200" dirty="0"/>
              <a:t>: participe passé invariable quand il est employé comme préposition devant un nom, à l’instar de « vu, étant donné, excepté, mis à part ». En revanche : « la prime jeunesse et la contemplation passées.»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prime jeunesse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prime étant adjectif, et uniquement utilisé dans les expressions littéraires « la prime jeunesse, de prime abord ».</a:t>
            </a:r>
          </a:p>
        </p:txBody>
      </p:sp>
    </p:spTree>
    <p:extLst>
      <p:ext uri="{BB962C8B-B14F-4D97-AF65-F5344CB8AC3E}">
        <p14:creationId xmlns:p14="http://schemas.microsoft.com/office/powerpoint/2010/main" val="248443556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493003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/>
              <a:t>Nombreux sont les écrivains </a:t>
            </a:r>
            <a:r>
              <a:rPr lang="fr-FR" sz="3200" b="1" dirty="0">
                <a:solidFill>
                  <a:srgbClr val="FF0000"/>
                </a:solidFill>
              </a:rPr>
              <a:t>prestigieux</a:t>
            </a:r>
            <a:r>
              <a:rPr lang="fr-FR" sz="3200" b="1" dirty="0"/>
              <a:t>, les explorateurs risque-tout, </a:t>
            </a:r>
            <a:endParaRPr lang="fr-FR" sz="4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18273" y="2276872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prestigieux</a:t>
            </a:r>
            <a:r>
              <a:rPr lang="fr-FR" sz="3200" dirty="0"/>
              <a:t> : même finale au singulier, qui jouit d’un grand prestige.</a:t>
            </a:r>
          </a:p>
          <a:p>
            <a:pPr latinLnBrk="0"/>
            <a:r>
              <a:rPr lang="fr-FR" sz="3200" b="1" dirty="0">
                <a:solidFill>
                  <a:srgbClr val="FF0000"/>
                </a:solidFill>
              </a:rPr>
              <a:t>risque-tout :</a:t>
            </a:r>
            <a:r>
              <a:rPr lang="fr-FR" sz="3200" dirty="0"/>
              <a:t> Composé de </a:t>
            </a:r>
            <a:r>
              <a:rPr lang="fr-FR" sz="3200" b="1" dirty="0"/>
              <a:t>risque</a:t>
            </a:r>
            <a:r>
              <a:rPr lang="fr-FR" sz="3200" dirty="0"/>
              <a:t>, forme conjuguée de risquer, et du pronom indéfini </a:t>
            </a:r>
            <a:r>
              <a:rPr lang="fr-FR" sz="3200" b="1" dirty="0"/>
              <a:t>tout</a:t>
            </a:r>
            <a:r>
              <a:rPr lang="fr-FR" sz="3200" dirty="0"/>
              <a:t>. Personne téméraire, prête à </a:t>
            </a:r>
            <a:r>
              <a:rPr lang="fr-FR" sz="3200" b="1" dirty="0"/>
              <a:t>tout</a:t>
            </a:r>
            <a:r>
              <a:rPr lang="fr-FR" sz="3200" dirty="0"/>
              <a:t> hasarder par défi ou par bravade.</a:t>
            </a:r>
            <a:br>
              <a:rPr lang="fr-FR" sz="3200" dirty="0"/>
            </a:br>
            <a:endParaRPr lang="fr-FR" sz="3200" dirty="0"/>
          </a:p>
          <a:p>
            <a:endParaRPr lang="fr-FR" sz="3200" dirty="0"/>
          </a:p>
          <a:p>
            <a:endParaRPr lang="fr-F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473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2395</TotalTime>
  <Words>2958</Words>
  <Application>Microsoft Office PowerPoint</Application>
  <PresentationFormat>Affichage à l'écran (4:3)</PresentationFormat>
  <Paragraphs>187</Paragraphs>
  <Slides>38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41" baseType="lpstr">
      <vt:lpstr>Arial</vt:lpstr>
      <vt:lpstr>Calibri</vt:lpstr>
      <vt:lpstr>Thème Office</vt:lpstr>
      <vt:lpstr>Présentation PowerPoint</vt:lpstr>
      <vt:lpstr>Présentation PowerPoint</vt:lpstr>
      <vt:lpstr>Correction de la dictée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Guy Millant</dc:creator>
  <cp:lastModifiedBy>Alain</cp:lastModifiedBy>
  <cp:revision>282</cp:revision>
  <dcterms:created xsi:type="dcterms:W3CDTF">2015-02-09T14:53:01Z</dcterms:created>
  <dcterms:modified xsi:type="dcterms:W3CDTF">2024-08-22T16:47:28Z</dcterms:modified>
</cp:coreProperties>
</file>