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4"/>
  </p:notesMasterIdLst>
  <p:sldIdLst>
    <p:sldId id="347" r:id="rId2"/>
    <p:sldId id="315" r:id="rId3"/>
    <p:sldId id="279" r:id="rId4"/>
    <p:sldId id="348" r:id="rId5"/>
    <p:sldId id="367" r:id="rId6"/>
    <p:sldId id="368" r:id="rId7"/>
    <p:sldId id="369" r:id="rId8"/>
    <p:sldId id="375" r:id="rId9"/>
    <p:sldId id="374" r:id="rId10"/>
    <p:sldId id="370" r:id="rId11"/>
    <p:sldId id="373" r:id="rId12"/>
    <p:sldId id="371" r:id="rId13"/>
    <p:sldId id="372" r:id="rId14"/>
    <p:sldId id="350" r:id="rId15"/>
    <p:sldId id="349" r:id="rId16"/>
    <p:sldId id="351" r:id="rId17"/>
    <p:sldId id="352" r:id="rId18"/>
    <p:sldId id="376" r:id="rId19"/>
    <p:sldId id="320" r:id="rId20"/>
    <p:sldId id="353" r:id="rId21"/>
    <p:sldId id="316" r:id="rId22"/>
    <p:sldId id="342" r:id="rId2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0066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0" autoAdjust="0"/>
    <p:restoredTop sz="94660"/>
  </p:normalViewPr>
  <p:slideViewPr>
    <p:cSldViewPr>
      <p:cViewPr varScale="1">
        <p:scale>
          <a:sx n="78" d="100"/>
          <a:sy n="78" d="100"/>
        </p:scale>
        <p:origin x="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8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6D14F-CF22-421C-845A-5A75F48CD451}" type="datetimeFigureOut">
              <a:rPr lang="fr-FR" smtClean="0"/>
              <a:pPr/>
              <a:t>22/08/2024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F3929-4905-4F03-9D7D-621D6AB9C7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428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F3929-4905-4F03-9D7D-621D6AB9C7B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277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56708-8E61-443A-A2AB-2A84EB296950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6A784-CEE7-441D-981F-138D0C31DF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0A412-76F9-43FB-8DBB-893977F8EAF1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D028B-9628-4910-A2E5-09FA4BC241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2CD8D-D40E-4238-97F3-8DE39B70B154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A8F91-CA37-436B-9658-2FFFC4B2DA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D3BE4-BDEC-46C8-87FF-68D70F3314FF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21546-EE27-40EA-B517-0959B6234F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A7DCF-185F-40D7-BA92-C86F7A78DEBE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5C0A1-A75D-47C4-A04F-EA4AFDF89D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B9645-BEFB-4F42-A843-9DCB2BA54656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D8C4B-B4CF-43D6-BF6B-EB2E0E2994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2C188-7EDE-46FF-9C4B-51D9826D0FFA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F554B-5CC1-4C14-952D-AA8BA864F5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64278-0BAD-41AC-9487-5F307073B714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B6DA9-E8C4-4FF5-91E5-044AFEC98B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C0F27-0EE0-4884-8C6F-C2E5FA78A54B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C4D58-4455-4EF0-AC87-46B4E5ADB3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1DD62-F745-45FF-B79D-11C9EA195167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106B0-A388-4E53-B77A-9A93A49A85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F85D-9014-4629-8805-4EE36C907765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268F5-7179-405E-B90E-C8144CBDC8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9CBD8"/>
            </a:gs>
            <a:gs pos="50000">
              <a:srgbClr val="CADEE6"/>
            </a:gs>
            <a:gs pos="100000">
              <a:srgbClr val="E5EE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785458-27F7-4C86-AADC-DDE82F6ECED8}" type="datetimeFigureOut">
              <a:rPr lang="fr-FR"/>
              <a:pPr>
                <a:defRPr/>
              </a:pPr>
              <a:t>22/08/2024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182547-5F7D-4930-9F2B-7D7596580E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wipe dir="d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60648"/>
            <a:ext cx="8352928" cy="6408712"/>
          </a:xfr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 concours avait été lancé pour le texte national de la dictée 2020.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 texte qui vous a été présenté est celui proposé par </a:t>
            </a:r>
            <a:r>
              <a:rPr lang="fr-FR" sz="3600" dirty="0"/>
              <a:t> </a:t>
            </a:r>
          </a:p>
          <a:p>
            <a:pPr marL="0" indent="0">
              <a:buNone/>
            </a:pPr>
            <a:r>
              <a:rPr lang="fr-FR" sz="3600" dirty="0"/>
              <a:t>              </a:t>
            </a:r>
            <a:r>
              <a:rPr lang="fr-FR" sz="4000" b="1" dirty="0"/>
              <a:t>Christiane FOUCHER</a:t>
            </a:r>
          </a:p>
          <a:p>
            <a:pPr marL="0" indent="0">
              <a:buNone/>
            </a:pPr>
            <a:r>
              <a:rPr lang="fr-FR" sz="4000" b="1" dirty="0"/>
              <a:t>       du Club Rotary de RUFFEC (16)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pourrez, vous aussi, 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l’année prochaine concourir</a:t>
            </a:r>
            <a:r>
              <a:rPr lang="fr-FR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6950168"/>
      </p:ext>
    </p:extLst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246783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ce que </a:t>
            </a:r>
            <a:r>
              <a:rPr lang="fr-FR" sz="3200" b="1" dirty="0">
                <a:solidFill>
                  <a:srgbClr val="FF0000"/>
                </a:solidFill>
              </a:rPr>
              <a:t>j’interprétai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comme un clin d’œil complice m’invitant à faire le tour du propriétaire, ce dont je ne me </a:t>
            </a:r>
            <a:r>
              <a:rPr lang="fr-FR" sz="3200" b="1" dirty="0">
                <a:solidFill>
                  <a:srgbClr val="FF0000"/>
                </a:solidFill>
              </a:rPr>
              <a:t>privai</a:t>
            </a:r>
            <a:r>
              <a:rPr lang="fr-FR" sz="3200" dirty="0"/>
              <a:t> point...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2533677"/>
            <a:ext cx="85324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Interprétai </a:t>
            </a:r>
            <a:r>
              <a:rPr lang="fr-FR" sz="3200" b="1" dirty="0"/>
              <a:t>	</a:t>
            </a:r>
            <a:r>
              <a:rPr lang="fr-FR" sz="3200" dirty="0"/>
              <a:t>passé simple ; </a:t>
            </a:r>
          </a:p>
          <a:p>
            <a:r>
              <a:rPr lang="fr-FR" sz="3200" dirty="0"/>
              <a:t>                        accent aigu, bien que l’on dise</a:t>
            </a:r>
          </a:p>
          <a:p>
            <a:r>
              <a:rPr lang="fr-FR" sz="3200" dirty="0"/>
              <a:t>                        « interprète », accent grave</a:t>
            </a:r>
          </a:p>
          <a:p>
            <a:r>
              <a:rPr lang="fr-FR" sz="3200" dirty="0"/>
              <a:t>	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Privai </a:t>
            </a:r>
            <a:r>
              <a:rPr lang="fr-FR" sz="3200" dirty="0"/>
              <a:t>				passé simple</a:t>
            </a:r>
          </a:p>
        </p:txBody>
      </p:sp>
    </p:spTree>
    <p:extLst>
      <p:ext uri="{BB962C8B-B14F-4D97-AF65-F5344CB8AC3E}">
        <p14:creationId xmlns:p14="http://schemas.microsoft.com/office/powerpoint/2010/main" val="11315361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493004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Il y avait là un </a:t>
            </a:r>
            <a:r>
              <a:rPr lang="fr-FR" sz="3200" b="1" dirty="0">
                <a:solidFill>
                  <a:srgbClr val="FF0000"/>
                </a:solidFill>
              </a:rPr>
              <a:t>fonds</a:t>
            </a:r>
            <a:r>
              <a:rPr lang="fr-FR" sz="3200" dirty="0"/>
              <a:t> hétéroclite </a:t>
            </a:r>
            <a:r>
              <a:rPr lang="fr-FR" sz="3200" b="1" dirty="0">
                <a:solidFill>
                  <a:srgbClr val="FF0000"/>
                </a:solidFill>
              </a:rPr>
              <a:t>hors pair</a:t>
            </a:r>
            <a:r>
              <a:rPr lang="fr-FR" sz="3200" dirty="0">
                <a:solidFill>
                  <a:srgbClr val="FF0000"/>
                </a:solidFill>
              </a:rPr>
              <a:t> </a:t>
            </a:r>
            <a:r>
              <a:rPr lang="fr-FR" sz="3200" dirty="0"/>
              <a:t>: des étuis en </a:t>
            </a:r>
            <a:r>
              <a:rPr lang="fr-FR" sz="3200" b="1" dirty="0">
                <a:solidFill>
                  <a:srgbClr val="FF0000"/>
                </a:solidFill>
              </a:rPr>
              <a:t>galuchat</a:t>
            </a:r>
            <a:r>
              <a:rPr lang="fr-FR" sz="3200" dirty="0"/>
              <a:t>,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27194" y="1794514"/>
            <a:ext cx="8532440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Fonds </a:t>
            </a:r>
            <a:r>
              <a:rPr lang="fr-FR" sz="3200" b="1" dirty="0"/>
              <a:t>	</a:t>
            </a:r>
            <a:r>
              <a:rPr lang="fr-FR" sz="3200" dirty="0"/>
              <a:t>vient du latin </a:t>
            </a:r>
            <a:r>
              <a:rPr lang="fr-FR" sz="3200" b="1" dirty="0"/>
              <a:t>fundus,</a:t>
            </a:r>
            <a:r>
              <a:rPr lang="fr-FR" sz="3200" dirty="0"/>
              <a:t> dont on a gardé le </a:t>
            </a:r>
            <a:r>
              <a:rPr lang="fr-FR" sz="3200" b="1" dirty="0"/>
              <a:t>« s ». </a:t>
            </a:r>
            <a:r>
              <a:rPr lang="fr-FR" sz="3200" dirty="0"/>
              <a:t>Ne pas confondre avec le </a:t>
            </a:r>
            <a:r>
              <a:rPr lang="fr-FR" sz="3200" b="1" dirty="0"/>
              <a:t>fond </a:t>
            </a:r>
            <a:r>
              <a:rPr lang="fr-FR" sz="3200" dirty="0"/>
              <a:t>du tonneau, un </a:t>
            </a:r>
            <a:r>
              <a:rPr lang="fr-FR" sz="3200" b="1" dirty="0"/>
              <a:t>fond</a:t>
            </a:r>
            <a:r>
              <a:rPr lang="fr-FR" sz="3200" dirty="0"/>
              <a:t> de bouteille par ex.</a:t>
            </a:r>
          </a:p>
          <a:p>
            <a:endParaRPr lang="fr-FR" sz="1100" dirty="0"/>
          </a:p>
          <a:p>
            <a:r>
              <a:rPr lang="fr-FR" sz="3200" b="1" dirty="0">
                <a:solidFill>
                  <a:srgbClr val="FF0000"/>
                </a:solidFill>
              </a:rPr>
              <a:t>Hors pair 	</a:t>
            </a:r>
            <a:r>
              <a:rPr lang="fr-FR" sz="3200" dirty="0"/>
              <a:t>		pas de trait d’union</a:t>
            </a:r>
          </a:p>
          <a:p>
            <a:endParaRPr lang="fr-FR" sz="1400" dirty="0"/>
          </a:p>
          <a:p>
            <a:r>
              <a:rPr lang="fr-FR" sz="3200" b="1" dirty="0">
                <a:solidFill>
                  <a:srgbClr val="FF0000"/>
                </a:solidFill>
              </a:rPr>
              <a:t>Galuchat</a:t>
            </a:r>
            <a:r>
              <a:rPr lang="fr-FR" sz="3200" dirty="0"/>
              <a:t> 	peau de raie ou de requin, très fine utilisée pour gainer, couvrir des étuis... (le nom viendrait d’un ouvrier gainier appelé Galuchat qui inventa le procédé)</a:t>
            </a:r>
          </a:p>
        </p:txBody>
      </p:sp>
    </p:spTree>
    <p:extLst>
      <p:ext uri="{BB962C8B-B14F-4D97-AF65-F5344CB8AC3E}">
        <p14:creationId xmlns:p14="http://schemas.microsoft.com/office/powerpoint/2010/main" val="3592920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493003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des lustres aux pampilles violacées et </a:t>
            </a:r>
            <a:r>
              <a:rPr lang="fr-FR" sz="3200" b="1" dirty="0">
                <a:solidFill>
                  <a:srgbClr val="FF0000"/>
                </a:solidFill>
              </a:rPr>
              <a:t>turquoise</a:t>
            </a:r>
            <a:r>
              <a:rPr lang="fr-FR" sz="3200" dirty="0"/>
              <a:t>, des </a:t>
            </a:r>
            <a:r>
              <a:rPr lang="fr-FR" sz="3200" b="1" dirty="0">
                <a:solidFill>
                  <a:srgbClr val="FF0000"/>
                </a:solidFill>
              </a:rPr>
              <a:t>porte-manteaux</a:t>
            </a:r>
            <a:r>
              <a:rPr lang="fr-FR" sz="3200" b="1" dirty="0"/>
              <a:t>, </a:t>
            </a:r>
            <a:r>
              <a:rPr lang="fr-FR" sz="3200" dirty="0"/>
              <a:t>des </a:t>
            </a:r>
            <a:r>
              <a:rPr lang="fr-FR" sz="3200" b="1" dirty="0">
                <a:solidFill>
                  <a:srgbClr val="FF0000"/>
                </a:solidFill>
              </a:rPr>
              <a:t>ex-voto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39977" y="1939553"/>
            <a:ext cx="853244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Turquoise </a:t>
            </a:r>
            <a:r>
              <a:rPr lang="fr-FR" sz="3200" dirty="0"/>
              <a:t>	nom de couleur </a:t>
            </a:r>
            <a:r>
              <a:rPr lang="fr-FR" sz="3200" b="1" dirty="0"/>
              <a:t>invariable</a:t>
            </a:r>
            <a:r>
              <a:rPr lang="fr-FR" sz="3200" dirty="0"/>
              <a:t> car nom de chose (en l’occurrence la turquoise, la pierre)</a:t>
            </a:r>
          </a:p>
          <a:p>
            <a:endParaRPr lang="fr-FR" dirty="0"/>
          </a:p>
          <a:p>
            <a:r>
              <a:rPr lang="fr-FR" sz="3200" b="1" dirty="0">
                <a:solidFill>
                  <a:srgbClr val="FF0000"/>
                </a:solidFill>
              </a:rPr>
              <a:t>Porte-manteaux </a:t>
            </a:r>
            <a:r>
              <a:rPr lang="fr-FR" sz="3200" dirty="0"/>
              <a:t>	car objet qui </a:t>
            </a:r>
            <a:r>
              <a:rPr lang="fr-FR" sz="3200" b="1" dirty="0"/>
              <a:t>porte</a:t>
            </a:r>
            <a:r>
              <a:rPr lang="fr-FR" sz="3200" dirty="0"/>
              <a:t> les manteaux </a:t>
            </a:r>
          </a:p>
          <a:p>
            <a:endParaRPr lang="fr-FR" sz="1600" dirty="0"/>
          </a:p>
          <a:p>
            <a:r>
              <a:rPr lang="fr-FR" sz="3200" b="1" dirty="0">
                <a:solidFill>
                  <a:srgbClr val="FF0000"/>
                </a:solidFill>
              </a:rPr>
              <a:t>Ex-voto 	</a:t>
            </a:r>
            <a:r>
              <a:rPr lang="fr-FR" sz="3200" dirty="0"/>
              <a:t>	nom masculin </a:t>
            </a:r>
            <a:r>
              <a:rPr lang="fr-FR" sz="3200" b="1" dirty="0"/>
              <a:t>invariable</a:t>
            </a:r>
            <a:r>
              <a:rPr lang="fr-FR" sz="3200" dirty="0"/>
              <a:t>, donc ne s’accorde pas</a:t>
            </a:r>
          </a:p>
        </p:txBody>
      </p:sp>
    </p:spTree>
    <p:extLst>
      <p:ext uri="{BB962C8B-B14F-4D97-AF65-F5344CB8AC3E}">
        <p14:creationId xmlns:p14="http://schemas.microsoft.com/office/powerpoint/2010/main" val="102893209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246782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des </a:t>
            </a:r>
            <a:r>
              <a:rPr lang="fr-FR" sz="3200" b="1" dirty="0">
                <a:solidFill>
                  <a:srgbClr val="FF0000"/>
                </a:solidFill>
              </a:rPr>
              <a:t>gramophones</a:t>
            </a:r>
            <a:r>
              <a:rPr lang="fr-FR" sz="3200" dirty="0"/>
              <a:t> au(x) pavillon(s) se déployant en </a:t>
            </a:r>
            <a:r>
              <a:rPr lang="fr-FR" sz="3200" b="1" dirty="0">
                <a:solidFill>
                  <a:srgbClr val="FF0000"/>
                </a:solidFill>
              </a:rPr>
              <a:t>corolle</a:t>
            </a:r>
            <a:r>
              <a:rPr lang="fr-FR" sz="3200" dirty="0"/>
              <a:t>(s) des </a:t>
            </a:r>
            <a:r>
              <a:rPr lang="fr-FR" sz="3200" b="1" dirty="0">
                <a:solidFill>
                  <a:srgbClr val="FF0000"/>
                </a:solidFill>
              </a:rPr>
              <a:t>bonheurs-du-jour,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15624" y="1973640"/>
            <a:ext cx="85324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Gramophone</a:t>
            </a:r>
            <a:r>
              <a:rPr lang="fr-FR" sz="3200" dirty="0"/>
              <a:t>	un seul </a:t>
            </a:r>
            <a:r>
              <a:rPr lang="fr-FR" sz="3200" b="1" dirty="0"/>
              <a:t>« m » </a:t>
            </a:r>
            <a:r>
              <a:rPr lang="fr-FR" sz="3200" dirty="0"/>
              <a:t>car inversion de l’anglo-saxon</a:t>
            </a:r>
            <a:r>
              <a:rPr lang="fr-FR" sz="3200" b="1" dirty="0"/>
              <a:t> « </a:t>
            </a:r>
            <a:r>
              <a:rPr lang="fr-FR" sz="3200" b="1" dirty="0" err="1"/>
              <a:t>phonogram</a:t>
            </a:r>
            <a:r>
              <a:rPr lang="fr-FR" sz="3200" b="1" dirty="0"/>
              <a:t> »</a:t>
            </a:r>
          </a:p>
          <a:p>
            <a:endParaRPr lang="fr-FR" sz="3200" dirty="0"/>
          </a:p>
          <a:p>
            <a:r>
              <a:rPr lang="fr-FR" sz="3200" b="1" dirty="0">
                <a:solidFill>
                  <a:srgbClr val="FF0000"/>
                </a:solidFill>
              </a:rPr>
              <a:t>Corolle 	</a:t>
            </a:r>
            <a:r>
              <a:rPr lang="fr-FR" sz="3200" dirty="0"/>
              <a:t>		Deux </a:t>
            </a:r>
            <a:r>
              <a:rPr lang="fr-FR" sz="3200" b="1" dirty="0"/>
              <a:t>« l »</a:t>
            </a:r>
          </a:p>
          <a:p>
            <a:endParaRPr lang="fr-FR" sz="3200" dirty="0"/>
          </a:p>
          <a:p>
            <a:r>
              <a:rPr lang="fr-FR" sz="3200" b="1" dirty="0">
                <a:solidFill>
                  <a:srgbClr val="FF0000"/>
                </a:solidFill>
              </a:rPr>
              <a:t>Bonheur-du-jour </a:t>
            </a:r>
            <a:r>
              <a:rPr lang="fr-FR" sz="3200" dirty="0"/>
              <a:t>	traits d’union. Petit bureau à tiroirs. Dans ce mot composé, seul le premier élément s’accorde</a:t>
            </a:r>
          </a:p>
        </p:txBody>
      </p:sp>
    </p:spTree>
    <p:extLst>
      <p:ext uri="{BB962C8B-B14F-4D97-AF65-F5344CB8AC3E}">
        <p14:creationId xmlns:p14="http://schemas.microsoft.com/office/powerpoint/2010/main" val="284969254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493003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des miroirs, dont certains au </a:t>
            </a:r>
            <a:r>
              <a:rPr lang="fr-FR" sz="3200" b="1" dirty="0">
                <a:solidFill>
                  <a:srgbClr val="FF0000"/>
                </a:solidFill>
              </a:rPr>
              <a:t>tain</a:t>
            </a:r>
            <a:r>
              <a:rPr lang="fr-FR" sz="3200" dirty="0"/>
              <a:t> bien abîmé, se côtoyaient dans un joyeux </a:t>
            </a:r>
            <a:r>
              <a:rPr lang="fr-FR" sz="3200" b="1" dirty="0">
                <a:solidFill>
                  <a:srgbClr val="FF0000"/>
                </a:solidFill>
              </a:rPr>
              <a:t>capharnaüm.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467098" y="2241290"/>
            <a:ext cx="85324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tain </a:t>
            </a:r>
            <a:r>
              <a:rPr lang="fr-FR" sz="3200" dirty="0"/>
              <a:t>				et non </a:t>
            </a:r>
            <a:r>
              <a:rPr lang="fr-FR" sz="3200" b="1" dirty="0"/>
              <a:t>teint</a:t>
            </a:r>
            <a:r>
              <a:rPr lang="fr-FR" sz="3200" dirty="0"/>
              <a:t> !</a:t>
            </a:r>
          </a:p>
          <a:p>
            <a:endParaRPr lang="fr-FR" sz="3200" dirty="0"/>
          </a:p>
          <a:p>
            <a:r>
              <a:rPr lang="fr-FR" sz="3200" b="1" dirty="0">
                <a:solidFill>
                  <a:srgbClr val="FF0000"/>
                </a:solidFill>
              </a:rPr>
              <a:t>capharnaüm </a:t>
            </a:r>
            <a:r>
              <a:rPr lang="fr-FR" sz="3200" dirty="0"/>
              <a:t>	désordre indescriptible. Pas de majuscule, car devenu nom commun (vient de la cité galiléenne de Capharnaüm). Un des très rares noms français à prendre un tréma sur le </a:t>
            </a:r>
            <a:r>
              <a:rPr lang="fr-FR" sz="3200" b="1" dirty="0"/>
              <a:t>« u ».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8483120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543468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Postés de part et d’autre d’une imposante cheminée, deux </a:t>
            </a:r>
            <a:r>
              <a:rPr lang="fr-FR" sz="3200" b="1" dirty="0">
                <a:solidFill>
                  <a:srgbClr val="FF0000"/>
                </a:solidFill>
              </a:rPr>
              <a:t>bézoards</a:t>
            </a:r>
            <a:r>
              <a:rPr lang="fr-FR" sz="3200" b="1" dirty="0"/>
              <a:t> </a:t>
            </a:r>
            <a:r>
              <a:rPr lang="fr-FR" sz="3200" dirty="0"/>
              <a:t>veillaient en sentinelles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15624" y="2702955"/>
            <a:ext cx="85324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Bézoard	</a:t>
            </a:r>
            <a:r>
              <a:rPr lang="fr-FR" sz="3200" dirty="0"/>
              <a:t>concrétion calculeuse se formant dans le corps de certains animaux. Considérés comme des curiosités (XVIe, XVIIe siècles), les bézoards étaient montés en objets décoratifs, comme certains coquillages rares.</a:t>
            </a:r>
          </a:p>
        </p:txBody>
      </p:sp>
    </p:spTree>
    <p:extLst>
      <p:ext uri="{BB962C8B-B14F-4D97-AF65-F5344CB8AC3E}">
        <p14:creationId xmlns:p14="http://schemas.microsoft.com/office/powerpoint/2010/main" val="20560385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181854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une pendule aux formes si épurées, </a:t>
            </a:r>
            <a:r>
              <a:rPr lang="fr-FR" sz="3200" b="1" dirty="0">
                <a:solidFill>
                  <a:srgbClr val="FF0000"/>
                </a:solidFill>
              </a:rPr>
              <a:t>qu’elle faisait </a:t>
            </a:r>
            <a:r>
              <a:rPr lang="fr-FR" sz="3200" dirty="0"/>
              <a:t>penser à ces </a:t>
            </a:r>
            <a:r>
              <a:rPr lang="fr-FR" sz="3200" b="1" dirty="0">
                <a:solidFill>
                  <a:srgbClr val="FF0000"/>
                </a:solidFill>
              </a:rPr>
              <a:t>clepsydres</a:t>
            </a:r>
            <a:r>
              <a:rPr lang="fr-FR" sz="3200" dirty="0"/>
              <a:t> de </a:t>
            </a:r>
            <a:r>
              <a:rPr lang="fr-FR" sz="3200" dirty="0">
                <a:solidFill>
                  <a:srgbClr val="FF0000"/>
                </a:solidFill>
              </a:rPr>
              <a:t>l’</a:t>
            </a:r>
            <a:r>
              <a:rPr lang="fr-FR" sz="3200" b="1" dirty="0">
                <a:solidFill>
                  <a:srgbClr val="FF0000"/>
                </a:solidFill>
              </a:rPr>
              <a:t>A</a:t>
            </a:r>
            <a:r>
              <a:rPr lang="fr-FR" sz="3200" dirty="0">
                <a:solidFill>
                  <a:srgbClr val="FF0000"/>
                </a:solidFill>
              </a:rPr>
              <a:t>ntiquité.</a:t>
            </a:r>
            <a:endParaRPr lang="fr-FR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05780" y="1988840"/>
            <a:ext cx="853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Qu’elle faisait 	</a:t>
            </a:r>
            <a:r>
              <a:rPr lang="fr-FR" sz="3200" dirty="0"/>
              <a:t>au singulier, car c’est la pendule qui fait penser, et non pas ses « formes épurées ».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Clepsydres</a:t>
            </a:r>
            <a:r>
              <a:rPr lang="fr-FR" sz="3200" dirty="0"/>
              <a:t> : 	premières « horloges » de l’Antiquité, marchant à l’eau. Il est donc tentant d’écrire </a:t>
            </a:r>
            <a:r>
              <a:rPr lang="fr-FR" sz="3200" dirty="0" err="1"/>
              <a:t>cleps</a:t>
            </a:r>
            <a:r>
              <a:rPr lang="fr-FR" sz="3200" b="1" dirty="0" err="1"/>
              <a:t>hydre</a:t>
            </a:r>
            <a:r>
              <a:rPr lang="fr-FR" sz="3200" b="1" dirty="0"/>
              <a:t> (</a:t>
            </a:r>
            <a:r>
              <a:rPr lang="fr-FR" sz="3200" dirty="0"/>
              <a:t>grec</a:t>
            </a:r>
            <a:r>
              <a:rPr lang="fr-FR" sz="3200" b="1" dirty="0"/>
              <a:t> </a:t>
            </a:r>
            <a:r>
              <a:rPr lang="fr-FR" sz="3200" b="1" dirty="0" err="1"/>
              <a:t>hudor</a:t>
            </a:r>
            <a:r>
              <a:rPr lang="fr-FR" sz="3200" b="1" dirty="0"/>
              <a:t>, </a:t>
            </a:r>
            <a:r>
              <a:rPr lang="fr-FR" sz="3200" b="1" dirty="0" err="1"/>
              <a:t>hydr</a:t>
            </a:r>
            <a:r>
              <a:rPr lang="fr-FR" sz="3200" b="1" dirty="0"/>
              <a:t> </a:t>
            </a:r>
            <a:r>
              <a:rPr lang="fr-FR" sz="3200" dirty="0"/>
              <a:t>: eau).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Antiquité 	</a:t>
            </a:r>
            <a:r>
              <a:rPr lang="fr-FR" sz="3200" dirty="0"/>
              <a:t>majuscule, car période historique</a:t>
            </a:r>
          </a:p>
        </p:txBody>
      </p:sp>
    </p:spTree>
    <p:extLst>
      <p:ext uri="{BB962C8B-B14F-4D97-AF65-F5344CB8AC3E}">
        <p14:creationId xmlns:p14="http://schemas.microsoft.com/office/powerpoint/2010/main" val="30109311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4B339B9-A912-4A28-8B18-61BF636C7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6942"/>
            <a:ext cx="9109040" cy="3152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B692D853-4AB9-4091-B3CF-721FF591D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300" y="217096"/>
            <a:ext cx="8532440" cy="212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6600" b="1" dirty="0">
                <a:solidFill>
                  <a:srgbClr val="FF0000"/>
                </a:solidFill>
              </a:rPr>
              <a:t>   Les clepsydres</a:t>
            </a:r>
          </a:p>
          <a:p>
            <a:r>
              <a:rPr lang="fr-FR" sz="6600" b="1" dirty="0">
                <a:solidFill>
                  <a:srgbClr val="FF0000"/>
                </a:solidFill>
              </a:rPr>
              <a:t>  de -1400 à 1090</a:t>
            </a:r>
            <a:r>
              <a:rPr lang="fr-FR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2278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95238" y="504599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Ma </a:t>
            </a:r>
            <a:r>
              <a:rPr lang="fr-FR" sz="3200" b="1" dirty="0">
                <a:solidFill>
                  <a:srgbClr val="FF0000"/>
                </a:solidFill>
              </a:rPr>
              <a:t>balade</a:t>
            </a:r>
            <a:r>
              <a:rPr lang="fr-FR" sz="3200" dirty="0"/>
              <a:t> au pays d’antan fut interrompue par l’irruption dans la boutique d’un couple de </a:t>
            </a:r>
            <a:r>
              <a:rPr lang="fr-FR" sz="3200" b="1" dirty="0">
                <a:solidFill>
                  <a:srgbClr val="FF0000"/>
                </a:solidFill>
              </a:rPr>
              <a:t>nouveaux riches</a:t>
            </a:r>
            <a:r>
              <a:rPr lang="fr-FR" sz="3200" dirty="0"/>
              <a:t>, deux </a:t>
            </a:r>
            <a:r>
              <a:rPr lang="fr-FR" sz="3200" b="1" dirty="0">
                <a:solidFill>
                  <a:srgbClr val="FF0000"/>
                </a:solidFill>
              </a:rPr>
              <a:t>m’as-tu-vu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27032" y="2461927"/>
            <a:ext cx="85324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Balade </a:t>
            </a:r>
            <a:r>
              <a:rPr lang="fr-FR" sz="3200" dirty="0"/>
              <a:t>	(promenade), ne pas confondre avec la ba</a:t>
            </a:r>
            <a:r>
              <a:rPr lang="fr-FR" sz="3200" b="1" dirty="0"/>
              <a:t>ll</a:t>
            </a:r>
            <a:r>
              <a:rPr lang="fr-FR" sz="3200" dirty="0"/>
              <a:t>ade des troubadours</a:t>
            </a:r>
          </a:p>
          <a:p>
            <a:endParaRPr lang="fr-FR" sz="3200" dirty="0"/>
          </a:p>
          <a:p>
            <a:r>
              <a:rPr lang="fr-FR" sz="3200" b="1" dirty="0">
                <a:solidFill>
                  <a:srgbClr val="FF0000"/>
                </a:solidFill>
              </a:rPr>
              <a:t>Nouveau riche	</a:t>
            </a:r>
            <a:r>
              <a:rPr lang="fr-FR" sz="3200" dirty="0"/>
              <a:t>pas de trait d’union</a:t>
            </a:r>
          </a:p>
          <a:p>
            <a:endParaRPr lang="fr-FR" sz="3200" dirty="0"/>
          </a:p>
          <a:p>
            <a:r>
              <a:rPr lang="fr-FR" sz="3200" b="1" dirty="0">
                <a:solidFill>
                  <a:srgbClr val="FF0000"/>
                </a:solidFill>
              </a:rPr>
              <a:t>M’as-tu-vu </a:t>
            </a:r>
            <a:r>
              <a:rPr lang="fr-FR" sz="3200" dirty="0"/>
              <a:t>	mot composé </a:t>
            </a:r>
            <a:r>
              <a:rPr lang="fr-FR" sz="3200" b="1" dirty="0"/>
              <a:t>invariable</a:t>
            </a:r>
            <a:r>
              <a:rPr lang="fr-FR" sz="3200" dirty="0"/>
              <a:t>; apostrophe et deux traits d’union</a:t>
            </a:r>
            <a:endParaRPr lang="fr-F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512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3285" y="485964"/>
            <a:ext cx="889248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se disant à la recherche de </a:t>
            </a:r>
            <a:r>
              <a:rPr lang="fr-FR" sz="3200" b="1" dirty="0">
                <a:solidFill>
                  <a:srgbClr val="FF0000"/>
                </a:solidFill>
              </a:rPr>
              <a:t>ciels de lit rococo</a:t>
            </a:r>
            <a:r>
              <a:rPr lang="fr-FR" sz="3200" b="1" dirty="0"/>
              <a:t>. </a:t>
            </a:r>
            <a:r>
              <a:rPr lang="fr-FR" sz="3200" dirty="0"/>
              <a:t>L’antiquaire fut bien en peine de les satisfaire</a:t>
            </a:r>
            <a:endParaRPr lang="fr-FR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736" y="2276872"/>
            <a:ext cx="882002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Ciels de lit </a:t>
            </a:r>
            <a:r>
              <a:rPr lang="fr-FR" sz="3200" dirty="0"/>
              <a:t>	pas de traits d’union, et accord seulement du premier mot. Comme en peinture, on dit des ciels, mais pas des </a:t>
            </a:r>
            <a:r>
              <a:rPr lang="fr-FR" sz="3200" b="1" dirty="0"/>
              <a:t>cieux</a:t>
            </a:r>
          </a:p>
          <a:p>
            <a:endParaRPr lang="fr-FR" sz="3200" dirty="0"/>
          </a:p>
          <a:p>
            <a:r>
              <a:rPr lang="fr-FR" sz="3200" b="1" dirty="0">
                <a:solidFill>
                  <a:srgbClr val="FF0000"/>
                </a:solidFill>
              </a:rPr>
              <a:t>Rococo </a:t>
            </a:r>
            <a:r>
              <a:rPr lang="fr-FR" sz="3200" dirty="0"/>
              <a:t>	adjectif </a:t>
            </a:r>
            <a:r>
              <a:rPr lang="fr-FR" sz="3200" b="1" dirty="0"/>
              <a:t>invariable</a:t>
            </a:r>
            <a:r>
              <a:rPr lang="fr-FR" sz="3200" dirty="0"/>
              <a:t> et ne prend qu’un seul </a:t>
            </a:r>
            <a:r>
              <a:rPr lang="fr-FR" sz="3200" b="1" dirty="0"/>
              <a:t>« c »</a:t>
            </a:r>
            <a:r>
              <a:rPr lang="fr-FR" sz="3200" dirty="0"/>
              <a:t> à chaque syllabe. (Cf. le style rococo, une peinture rococo)</a:t>
            </a:r>
          </a:p>
        </p:txBody>
      </p: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Image 2" descr="logo 2013 transparen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5949280"/>
            <a:ext cx="1908175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Rectangle 1"/>
          <p:cNvSpPr>
            <a:spLocks noChangeArrowheads="1"/>
          </p:cNvSpPr>
          <p:nvPr/>
        </p:nvSpPr>
        <p:spPr bwMode="auto">
          <a:xfrm>
            <a:off x="0" y="21471"/>
            <a:ext cx="914400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sz="4000" b="1" dirty="0">
                <a:latin typeface="Calibri" pitchFamily="34" charset="0"/>
              </a:rPr>
              <a:t>Autocorrection :</a:t>
            </a:r>
          </a:p>
          <a:p>
            <a:pPr algn="ctr"/>
            <a:endParaRPr lang="fr-FR" sz="800" b="1" dirty="0">
              <a:latin typeface="Calibri" pitchFamily="34" charset="0"/>
            </a:endParaRP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Chaque participant aura à noter sur la copie </a:t>
            </a: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qui lui sera confiée les différences entre le texte </a:t>
            </a: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qu’il aura sous les yeux et le texte de la dictée, projeté sur l’écran.</a:t>
            </a:r>
          </a:p>
          <a:p>
            <a:pPr algn="ctr" eaLnBrk="0" hangingPunct="0"/>
            <a:r>
              <a:rPr lang="fr-FR" sz="1400" dirty="0">
                <a:latin typeface="Calibri" pitchFamily="34" charset="0"/>
              </a:rPr>
              <a:t> </a:t>
            </a: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Ces différences seront encerclées </a:t>
            </a: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sans juger de l’importance de la faute.</a:t>
            </a: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Les 10 copies Juniors, les 10 copies jeunes et les 10 copies Adultes </a:t>
            </a:r>
          </a:p>
          <a:p>
            <a:pPr algn="ctr" eaLnBrk="0" hangingPunct="0"/>
            <a:r>
              <a:rPr lang="fr-FR" sz="3600" dirty="0">
                <a:latin typeface="Calibri" pitchFamily="34" charset="0"/>
              </a:rPr>
              <a:t>seront prélevées par le jury qui les départagera.</a:t>
            </a:r>
          </a:p>
        </p:txBody>
      </p:sp>
    </p:spTree>
  </p:cSld>
  <p:clrMapOvr>
    <a:masterClrMapping/>
  </p:clrMapOvr>
  <p:transition spd="slow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3285" y="239743"/>
            <a:ext cx="889248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Toutefois, leur</a:t>
            </a:r>
            <a:r>
              <a:rPr lang="fr-FR" sz="3200" b="1" dirty="0">
                <a:solidFill>
                  <a:srgbClr val="FF0000"/>
                </a:solidFill>
              </a:rPr>
              <a:t> esbroufe</a:t>
            </a:r>
            <a:r>
              <a:rPr lang="fr-FR" sz="3200" dirty="0"/>
              <a:t> fut de courte durée, car ils se rabattirent sur deux planisphères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jaunis</a:t>
            </a:r>
            <a:r>
              <a:rPr lang="fr-FR" sz="3200" dirty="0"/>
              <a:t>, et ma foi, partirent contents.</a:t>
            </a:r>
          </a:p>
        </p:txBody>
      </p:sp>
      <p:sp>
        <p:nvSpPr>
          <p:cNvPr id="2" name="Rectangle 1"/>
          <p:cNvSpPr/>
          <p:nvPr/>
        </p:nvSpPr>
        <p:spPr>
          <a:xfrm>
            <a:off x="395535" y="2844225"/>
            <a:ext cx="858647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Esbroufe 	</a:t>
            </a:r>
            <a:r>
              <a:rPr lang="fr-FR" sz="3200" dirty="0"/>
              <a:t>un seul </a:t>
            </a:r>
            <a:r>
              <a:rPr lang="fr-FR" sz="3200" b="1" dirty="0"/>
              <a:t>« f »</a:t>
            </a:r>
          </a:p>
          <a:p>
            <a:r>
              <a:rPr lang="fr-FR" sz="3200" dirty="0"/>
              <a:t> 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Planisphère</a:t>
            </a:r>
            <a:r>
              <a:rPr lang="fr-FR" sz="3200" dirty="0"/>
              <a:t> 	nom masculin bien que l’on dise </a:t>
            </a:r>
            <a:r>
              <a:rPr lang="fr-FR" sz="3200" b="1" dirty="0"/>
              <a:t>une</a:t>
            </a:r>
            <a:r>
              <a:rPr lang="fr-FR" sz="3200" dirty="0"/>
              <a:t> sphère ; donc planisphères </a:t>
            </a:r>
            <a:r>
              <a:rPr lang="fr-FR" sz="3200" b="1" dirty="0">
                <a:solidFill>
                  <a:srgbClr val="FF0000"/>
                </a:solidFill>
              </a:rPr>
              <a:t>jaunis</a:t>
            </a:r>
          </a:p>
        </p:txBody>
      </p:sp>
    </p:spTree>
    <p:extLst>
      <p:ext uri="{BB962C8B-B14F-4D97-AF65-F5344CB8AC3E}">
        <p14:creationId xmlns:p14="http://schemas.microsoft.com/office/powerpoint/2010/main" val="1544238079"/>
      </p:ext>
    </p:extLst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188913"/>
            <a:ext cx="4667250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63683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>
                <a:latin typeface="Calibri" pitchFamily="34" charset="0"/>
              </a:rPr>
              <a:t>Quels sont ceux qui ont fait le moins de fautes ?</a:t>
            </a:r>
          </a:p>
          <a:p>
            <a:pPr algn="ctr"/>
            <a:r>
              <a:rPr lang="fr-FR" sz="3600" dirty="0">
                <a:latin typeface="Calibri" pitchFamily="34" charset="0"/>
              </a:rPr>
              <a:t>Zéro ou plus ?</a:t>
            </a:r>
          </a:p>
          <a:p>
            <a:pPr algn="ctr"/>
            <a:r>
              <a:rPr lang="fr-FR" sz="3600" dirty="0">
                <a:latin typeface="Calibri" pitchFamily="34" charset="0"/>
              </a:rPr>
              <a:t>L’important c’est que vous vous soyez amusés.</a:t>
            </a:r>
          </a:p>
          <a:p>
            <a:pPr algn="ctr"/>
            <a:endParaRPr lang="fr-FR" sz="3600" b="1" dirty="0">
              <a:latin typeface="Calibri" pitchFamily="34" charset="0"/>
            </a:endParaRPr>
          </a:p>
        </p:txBody>
      </p:sp>
      <p:sp>
        <p:nvSpPr>
          <p:cNvPr id="40964" name="ZoneTexte 4"/>
          <p:cNvSpPr txBox="1">
            <a:spLocks noChangeArrowheads="1"/>
          </p:cNvSpPr>
          <p:nvPr/>
        </p:nvSpPr>
        <p:spPr bwMode="auto">
          <a:xfrm>
            <a:off x="216024" y="4945162"/>
            <a:ext cx="87119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Calibri" pitchFamily="34" charset="0"/>
              </a:rPr>
              <a:t>Diaporama réalisé par la « Dictée Nationale du Rotary » </a:t>
            </a:r>
          </a:p>
          <a:p>
            <a:pPr algn="ctr"/>
            <a:r>
              <a:rPr lang="fr-FR" sz="2800" dirty="0">
                <a:latin typeface="Calibri" pitchFamily="34" charset="0"/>
              </a:rPr>
              <a:t> sur les indications de Christiane FOUCHER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188913"/>
            <a:ext cx="4667250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98884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>
                <a:latin typeface="Calibri" pitchFamily="34" charset="0"/>
              </a:rPr>
              <a:t>Les Clubs Rotary et Rotaract</a:t>
            </a:r>
          </a:p>
          <a:p>
            <a:pPr algn="ctr"/>
            <a:r>
              <a:rPr lang="fr-FR" sz="3600" dirty="0">
                <a:latin typeface="Calibri" pitchFamily="34" charset="0"/>
              </a:rPr>
              <a:t>vous remercient de votre participation</a:t>
            </a:r>
          </a:p>
          <a:p>
            <a:pPr algn="ctr"/>
            <a:r>
              <a:rPr lang="fr-FR" sz="3600" dirty="0">
                <a:latin typeface="Calibri" pitchFamily="34" charset="0"/>
              </a:rPr>
              <a:t>à </a:t>
            </a:r>
            <a:r>
              <a:rPr lang="fr-FR" sz="3600">
                <a:latin typeface="Calibri" pitchFamily="34" charset="0"/>
              </a:rPr>
              <a:t>la 8</a:t>
            </a:r>
            <a:r>
              <a:rPr lang="fr-FR" sz="3600" baseline="30000">
                <a:latin typeface="Calibri" pitchFamily="34" charset="0"/>
              </a:rPr>
              <a:t>ème</a:t>
            </a:r>
            <a:r>
              <a:rPr lang="fr-FR" sz="3600">
                <a:latin typeface="Calibri" pitchFamily="34" charset="0"/>
              </a:rPr>
              <a:t> </a:t>
            </a:r>
            <a:r>
              <a:rPr lang="fr-FR" sz="3600" dirty="0">
                <a:latin typeface="Calibri" pitchFamily="34" charset="0"/>
              </a:rPr>
              <a:t>« </a:t>
            </a:r>
            <a:r>
              <a:rPr lang="fr-FR" sz="3600" b="1" dirty="0">
                <a:latin typeface="Calibri" pitchFamily="34" charset="0"/>
              </a:rPr>
              <a:t>Dictée Nationale du Rotary » </a:t>
            </a:r>
          </a:p>
          <a:p>
            <a:pPr algn="ctr"/>
            <a:endParaRPr lang="fr-FR" sz="3600" b="1" dirty="0">
              <a:latin typeface="Calibri" pitchFamily="34" charset="0"/>
            </a:endParaRPr>
          </a:p>
          <a:p>
            <a:pPr algn="ctr"/>
            <a:r>
              <a:rPr lang="fr-FR" sz="3600" b="1" dirty="0">
                <a:latin typeface="Calibri" pitchFamily="34" charset="0"/>
              </a:rPr>
              <a:t>L’année prochaine </a:t>
            </a:r>
          </a:p>
          <a:p>
            <a:pPr algn="ctr"/>
            <a:r>
              <a:rPr lang="fr-FR" sz="3600" b="1" dirty="0">
                <a:latin typeface="Calibri" pitchFamily="34" charset="0"/>
              </a:rPr>
              <a:t>la « Dictée Nationale du Rotary » aura lieu le</a:t>
            </a:r>
          </a:p>
          <a:p>
            <a:pPr algn="ctr"/>
            <a:r>
              <a:rPr lang="fr-FR" sz="3600" b="1" dirty="0">
                <a:latin typeface="Calibri" pitchFamily="34" charset="0"/>
              </a:rPr>
              <a:t> </a:t>
            </a:r>
            <a:r>
              <a:rPr lang="fr-FR" sz="4800" b="1" dirty="0">
                <a:solidFill>
                  <a:srgbClr val="C00000"/>
                </a:solidFill>
                <a:latin typeface="Calibri" pitchFamily="34" charset="0"/>
              </a:rPr>
              <a:t>samedi 13 Mars 2021</a:t>
            </a:r>
            <a:endParaRPr lang="fr-FR" sz="36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395536" y="17457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/>
              <a:t>Correction de la dictée</a:t>
            </a: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>
          <a:xfrm>
            <a:off x="0" y="1844674"/>
            <a:ext cx="9144000" cy="3888581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fr-FR" sz="4400" dirty="0"/>
              <a:t>Entourez d’un </a:t>
            </a:r>
            <a:r>
              <a:rPr lang="fr-FR" sz="4400" b="1" dirty="0">
                <a:solidFill>
                  <a:srgbClr val="FF0000"/>
                </a:solidFill>
              </a:rPr>
              <a:t>petit cercle </a:t>
            </a:r>
            <a:r>
              <a:rPr lang="fr-FR" sz="4400" dirty="0"/>
              <a:t>les fautes</a:t>
            </a:r>
          </a:p>
          <a:p>
            <a:pPr algn="ctr">
              <a:buFont typeface="Arial" charset="0"/>
              <a:buNone/>
            </a:pPr>
            <a:r>
              <a:rPr lang="fr-FR" sz="4400" dirty="0"/>
              <a:t> </a:t>
            </a:r>
          </a:p>
          <a:p>
            <a:pPr algn="ctr">
              <a:buFont typeface="Arial" charset="0"/>
              <a:buNone/>
            </a:pPr>
            <a:r>
              <a:rPr lang="fr-FR" sz="4400" dirty="0"/>
              <a:t>sur la copie que vous corrigez </a:t>
            </a:r>
          </a:p>
          <a:p>
            <a:pPr algn="ctr">
              <a:buFont typeface="Arial" charset="0"/>
              <a:buNone/>
            </a:pPr>
            <a:r>
              <a:rPr lang="fr-FR" sz="4400" dirty="0"/>
              <a:t>et notez sur la 1ère page </a:t>
            </a:r>
          </a:p>
          <a:p>
            <a:pPr algn="ctr">
              <a:buFont typeface="Arial" charset="0"/>
              <a:buNone/>
            </a:pPr>
            <a:r>
              <a:rPr lang="fr-FR" sz="4400" dirty="0"/>
              <a:t>le </a:t>
            </a:r>
            <a:r>
              <a:rPr lang="fr-FR" sz="4400" b="1" dirty="0"/>
              <a:t>nombre de cercles</a:t>
            </a:r>
          </a:p>
        </p:txBody>
      </p:sp>
      <p:pic>
        <p:nvPicPr>
          <p:cNvPr id="2052" name="Image 3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5622925"/>
            <a:ext cx="2771775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llipse 1"/>
          <p:cNvSpPr/>
          <p:nvPr/>
        </p:nvSpPr>
        <p:spPr>
          <a:xfrm>
            <a:off x="3707904" y="1052736"/>
            <a:ext cx="2736304" cy="2448272"/>
          </a:xfrm>
          <a:prstGeom prst="ellipse">
            <a:avLst/>
          </a:prstGeom>
          <a:solidFill>
            <a:schemeClr val="accent1">
              <a:alpha val="0"/>
            </a:schemeClr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493003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De </a:t>
            </a:r>
            <a:r>
              <a:rPr lang="fr-FR" sz="3200" b="1" dirty="0">
                <a:solidFill>
                  <a:srgbClr val="FF0000"/>
                </a:solidFill>
              </a:rPr>
              <a:t>tout temps</a:t>
            </a:r>
            <a:r>
              <a:rPr lang="fr-FR" sz="3200" dirty="0"/>
              <a:t>, j’ai été </a:t>
            </a:r>
            <a:r>
              <a:rPr lang="fr-FR" sz="3200" dirty="0">
                <a:solidFill>
                  <a:srgbClr val="FF0000"/>
                </a:solidFill>
              </a:rPr>
              <a:t>fasciné</a:t>
            </a:r>
            <a:r>
              <a:rPr lang="fr-FR" sz="3200" dirty="0"/>
              <a:t> par les antiquités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39977" y="1939553"/>
            <a:ext cx="8532440" cy="3698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200" dirty="0"/>
              <a:t>De </a:t>
            </a:r>
            <a:r>
              <a:rPr lang="fr-FR" sz="3200" b="1" dirty="0">
                <a:solidFill>
                  <a:srgbClr val="FF0000"/>
                </a:solidFill>
              </a:rPr>
              <a:t>tout temps </a:t>
            </a:r>
            <a:r>
              <a:rPr lang="fr-FR" sz="3200" dirty="0"/>
              <a:t>dans le sens de </a:t>
            </a:r>
            <a:r>
              <a:rPr lang="fr-FR" sz="3200" b="1" dirty="0"/>
              <a:t>« de toute éternité »,</a:t>
            </a:r>
            <a:r>
              <a:rPr lang="fr-FR" sz="3200" dirty="0"/>
              <a:t> mais on peut dire aussi « de </a:t>
            </a:r>
            <a:r>
              <a:rPr lang="fr-FR" sz="3200" b="1" dirty="0"/>
              <a:t>tous </a:t>
            </a:r>
            <a:r>
              <a:rPr lang="fr-FR" sz="3200" dirty="0"/>
              <a:t>temps »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200" dirty="0">
                <a:solidFill>
                  <a:srgbClr val="FF0000"/>
                </a:solidFill>
              </a:rPr>
              <a:t>Fasciné  </a:t>
            </a:r>
            <a:r>
              <a:rPr lang="fr-FR" sz="3200" dirty="0"/>
              <a:t>au masculin comme on le comprendra dans la partie « juniors »</a:t>
            </a:r>
            <a:endParaRPr lang="fr-F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7790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246784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3300"/>
                </a:solidFill>
              </a:rPr>
              <a:t>Quelle que</a:t>
            </a:r>
            <a:r>
              <a:rPr lang="fr-FR" sz="3200" dirty="0">
                <a:solidFill>
                  <a:srgbClr val="FF3300"/>
                </a:solidFill>
              </a:rPr>
              <a:t> </a:t>
            </a:r>
            <a:r>
              <a:rPr lang="fr-FR" sz="3200" dirty="0"/>
              <a:t>soit la ville où je me trouve, je suis irrésistiblement </a:t>
            </a:r>
            <a:r>
              <a:rPr lang="fr-FR" sz="3200" b="1" dirty="0">
                <a:solidFill>
                  <a:srgbClr val="FF3300"/>
                </a:solidFill>
              </a:rPr>
              <a:t>attiré</a:t>
            </a:r>
            <a:r>
              <a:rPr lang="fr-FR" sz="3200" dirty="0"/>
              <a:t> par les boutiques des brocanteurs ou des antiquaires. </a:t>
            </a: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39977" y="1939553"/>
            <a:ext cx="853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3300"/>
                </a:solidFill>
              </a:rPr>
              <a:t>Quelle que</a:t>
            </a:r>
            <a:r>
              <a:rPr lang="fr-FR" sz="3200" dirty="0">
                <a:solidFill>
                  <a:srgbClr val="FF3300"/>
                </a:solidFill>
              </a:rPr>
              <a:t> </a:t>
            </a:r>
            <a:r>
              <a:rPr lang="fr-FR" sz="3200" dirty="0"/>
              <a:t>	adjectif qui s’accorde avec son substantif</a:t>
            </a:r>
            <a:r>
              <a:rPr lang="fr-FR" sz="3200" b="1" dirty="0"/>
              <a:t> </a:t>
            </a:r>
            <a:endParaRPr lang="fr-FR" sz="3200" dirty="0"/>
          </a:p>
          <a:p>
            <a:r>
              <a:rPr lang="fr-FR" sz="3200" dirty="0"/>
              <a:t>( Cf : « </a:t>
            </a:r>
            <a:r>
              <a:rPr lang="fr-FR" sz="3200" b="1" dirty="0"/>
              <a:t>Quels que</a:t>
            </a:r>
            <a:r>
              <a:rPr lang="fr-FR" sz="3200" dirty="0"/>
              <a:t> soient les humains, il faut vivre avec eux »)</a:t>
            </a:r>
          </a:p>
          <a:p>
            <a:r>
              <a:rPr lang="fr-FR" sz="3200" dirty="0"/>
              <a:t>Ne pas confondre avec</a:t>
            </a:r>
            <a:r>
              <a:rPr lang="fr-FR" sz="3200" b="1" dirty="0"/>
              <a:t> quelque</a:t>
            </a:r>
          </a:p>
          <a:p>
            <a:endParaRPr lang="fr-FR" sz="3200" b="1" dirty="0"/>
          </a:p>
          <a:p>
            <a:r>
              <a:rPr lang="fr-FR" sz="3200" b="1" dirty="0">
                <a:solidFill>
                  <a:srgbClr val="FF3300"/>
                </a:solidFill>
              </a:rPr>
              <a:t>attiré</a:t>
            </a:r>
            <a:r>
              <a:rPr lang="fr-FR" sz="3200" dirty="0"/>
              <a:t> comme précédemment, au masculin comme on le comprendra dans la partie « juniors »</a:t>
            </a:r>
          </a:p>
        </p:txBody>
      </p:sp>
    </p:spTree>
    <p:extLst>
      <p:ext uri="{BB962C8B-B14F-4D97-AF65-F5344CB8AC3E}">
        <p14:creationId xmlns:p14="http://schemas.microsoft.com/office/powerpoint/2010/main" val="253349555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246783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Un jour, tandis que je</a:t>
            </a:r>
            <a:r>
              <a:rPr lang="fr-FR" sz="3200" dirty="0">
                <a:solidFill>
                  <a:srgbClr val="FF3300"/>
                </a:solidFill>
              </a:rPr>
              <a:t> </a:t>
            </a:r>
            <a:r>
              <a:rPr lang="fr-FR" sz="3200" b="1" dirty="0">
                <a:solidFill>
                  <a:srgbClr val="FF3300"/>
                </a:solidFill>
              </a:rPr>
              <a:t>flânais </a:t>
            </a:r>
            <a:r>
              <a:rPr lang="fr-FR" sz="3200" dirty="0"/>
              <a:t>dans une ruelle pavée,</a:t>
            </a:r>
            <a:r>
              <a:rPr lang="fr-FR" sz="3200" dirty="0">
                <a:solidFill>
                  <a:srgbClr val="FF3300"/>
                </a:solidFill>
              </a:rPr>
              <a:t> </a:t>
            </a:r>
            <a:r>
              <a:rPr lang="fr-FR" sz="3200" b="1" dirty="0">
                <a:solidFill>
                  <a:srgbClr val="FF3300"/>
                </a:solidFill>
              </a:rPr>
              <a:t>j’avisai</a:t>
            </a:r>
            <a:r>
              <a:rPr lang="fr-FR" sz="3200" dirty="0">
                <a:solidFill>
                  <a:srgbClr val="FF3300"/>
                </a:solidFill>
              </a:rPr>
              <a:t> </a:t>
            </a:r>
            <a:r>
              <a:rPr lang="fr-FR" sz="3200" dirty="0"/>
              <a:t>une vitrine qui laissait deviner un </a:t>
            </a:r>
            <a:r>
              <a:rPr lang="fr-FR" sz="3200" b="1" dirty="0">
                <a:solidFill>
                  <a:srgbClr val="FF3300"/>
                </a:solidFill>
              </a:rPr>
              <a:t>bric-à-brac</a:t>
            </a:r>
            <a:r>
              <a:rPr lang="fr-FR" sz="3200" dirty="0">
                <a:solidFill>
                  <a:srgbClr val="FF3300"/>
                </a:solidFill>
              </a:rPr>
              <a:t> </a:t>
            </a:r>
            <a:r>
              <a:rPr lang="fr-FR" sz="3200" b="1" dirty="0">
                <a:solidFill>
                  <a:srgbClr val="FF3300"/>
                </a:solidFill>
              </a:rPr>
              <a:t>invraisemblable</a:t>
            </a:r>
            <a:endParaRPr lang="fr-FR" sz="4400" dirty="0">
              <a:solidFill>
                <a:srgbClr val="FF33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15624" y="1988840"/>
            <a:ext cx="85324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3300"/>
                </a:solidFill>
              </a:rPr>
              <a:t>Flânais </a:t>
            </a:r>
            <a:r>
              <a:rPr lang="fr-FR" sz="3200" b="1" dirty="0"/>
              <a:t>	</a:t>
            </a:r>
            <a:r>
              <a:rPr lang="fr-FR" sz="3200" dirty="0"/>
              <a:t>imparfait (action continue)</a:t>
            </a:r>
          </a:p>
          <a:p>
            <a:endParaRPr lang="fr-FR" sz="1600" dirty="0"/>
          </a:p>
          <a:p>
            <a:r>
              <a:rPr lang="fr-FR" sz="3200" b="1" dirty="0">
                <a:solidFill>
                  <a:srgbClr val="FF3300"/>
                </a:solidFill>
              </a:rPr>
              <a:t>Avisai</a:t>
            </a:r>
            <a:r>
              <a:rPr lang="fr-FR" sz="3200" dirty="0">
                <a:solidFill>
                  <a:srgbClr val="FF3300"/>
                </a:solidFill>
              </a:rPr>
              <a:t> </a:t>
            </a:r>
            <a:r>
              <a:rPr lang="fr-FR" sz="3200" dirty="0"/>
              <a:t>	passé simple (action ponctuelle </a:t>
            </a:r>
          </a:p>
          <a:p>
            <a:r>
              <a:rPr lang="fr-FR" sz="3200" dirty="0"/>
              <a:t>                               dans la trame du récit) </a:t>
            </a:r>
          </a:p>
          <a:p>
            <a:endParaRPr lang="fr-FR" sz="1600" dirty="0"/>
          </a:p>
          <a:p>
            <a:r>
              <a:rPr lang="fr-FR" sz="3200" b="1" dirty="0">
                <a:solidFill>
                  <a:srgbClr val="FF3300"/>
                </a:solidFill>
              </a:rPr>
              <a:t>Bric-à-brac </a:t>
            </a:r>
            <a:r>
              <a:rPr lang="fr-FR" sz="3200" dirty="0"/>
              <a:t>		deux tirets. </a:t>
            </a:r>
          </a:p>
          <a:p>
            <a:endParaRPr lang="fr-FR" sz="1600" dirty="0"/>
          </a:p>
          <a:p>
            <a:r>
              <a:rPr lang="fr-FR" sz="3200" b="1" dirty="0">
                <a:solidFill>
                  <a:srgbClr val="FF3300"/>
                </a:solidFill>
              </a:rPr>
              <a:t>Invraisemblable </a:t>
            </a:r>
            <a:r>
              <a:rPr lang="fr-FR" sz="3200" dirty="0"/>
              <a:t>	et non pas </a:t>
            </a:r>
            <a:r>
              <a:rPr lang="fr-FR" sz="3200" dirty="0" err="1"/>
              <a:t>invrai</a:t>
            </a:r>
            <a:r>
              <a:rPr lang="fr-FR" sz="3200" b="1" dirty="0" err="1"/>
              <a:t>ss</a:t>
            </a:r>
            <a:r>
              <a:rPr lang="fr-FR" sz="3200" dirty="0" err="1"/>
              <a:t>emblable</a:t>
            </a:r>
            <a:r>
              <a:rPr lang="fr-FR" sz="3200" dirty="0"/>
              <a:t> (vrai + semblable). Un seul </a:t>
            </a:r>
            <a:r>
              <a:rPr lang="fr-FR" sz="3200" b="1" dirty="0"/>
              <a:t>« s »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8405484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493003"/>
            <a:ext cx="853244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et </a:t>
            </a:r>
            <a:r>
              <a:rPr lang="fr-FR" sz="3200" b="1" dirty="0">
                <a:solidFill>
                  <a:srgbClr val="FF3300"/>
                </a:solidFill>
              </a:rPr>
              <a:t>poussai</a:t>
            </a:r>
            <a:r>
              <a:rPr lang="fr-FR" sz="3200" dirty="0">
                <a:solidFill>
                  <a:srgbClr val="FF3300"/>
                </a:solidFill>
              </a:rPr>
              <a:t> </a:t>
            </a:r>
            <a:r>
              <a:rPr lang="fr-FR" sz="3200" dirty="0"/>
              <a:t>aussitôt la porte, qui se mit à </a:t>
            </a:r>
            <a:r>
              <a:rPr lang="fr-FR" sz="3200" b="1" dirty="0">
                <a:solidFill>
                  <a:srgbClr val="FF3300"/>
                </a:solidFill>
              </a:rPr>
              <a:t>tintinnabuler.</a:t>
            </a:r>
            <a:endParaRPr lang="fr-FR" sz="3200" dirty="0">
              <a:solidFill>
                <a:srgbClr val="FF33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20806" y="2492896"/>
            <a:ext cx="85324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3300"/>
                </a:solidFill>
              </a:rPr>
              <a:t>Poussai </a:t>
            </a:r>
            <a:r>
              <a:rPr lang="fr-FR" sz="3200" dirty="0">
                <a:solidFill>
                  <a:srgbClr val="FF3300"/>
                </a:solidFill>
              </a:rPr>
              <a:t>	</a:t>
            </a:r>
            <a:r>
              <a:rPr lang="fr-FR" sz="3200" dirty="0"/>
              <a:t>			passé simple</a:t>
            </a:r>
          </a:p>
          <a:p>
            <a:endParaRPr lang="fr-FR" sz="3200" dirty="0"/>
          </a:p>
          <a:p>
            <a:endParaRPr lang="fr-FR" sz="3200" dirty="0"/>
          </a:p>
          <a:p>
            <a:r>
              <a:rPr lang="fr-FR" sz="3200" b="1" dirty="0">
                <a:solidFill>
                  <a:srgbClr val="FF3300"/>
                </a:solidFill>
              </a:rPr>
              <a:t>Tintinnabuler </a:t>
            </a:r>
            <a:r>
              <a:rPr lang="fr-FR" sz="3200" dirty="0"/>
              <a:t>	deux </a:t>
            </a:r>
            <a:r>
              <a:rPr lang="fr-FR" sz="3200" b="1" dirty="0"/>
              <a:t>« n ». </a:t>
            </a:r>
            <a:r>
              <a:rPr lang="fr-FR" sz="3200" dirty="0"/>
              <a:t>Tinter comme un</a:t>
            </a:r>
          </a:p>
          <a:p>
            <a:r>
              <a:rPr lang="fr-FR" sz="3200" dirty="0"/>
              <a:t>                         grelot, une clochette</a:t>
            </a:r>
          </a:p>
        </p:txBody>
      </p:sp>
    </p:spTree>
    <p:extLst>
      <p:ext uri="{BB962C8B-B14F-4D97-AF65-F5344CB8AC3E}">
        <p14:creationId xmlns:p14="http://schemas.microsoft.com/office/powerpoint/2010/main" val="8104371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246783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Cela dérangea à peine le gardien des lieux, un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rgbClr val="FF3300"/>
                </a:solidFill>
              </a:rPr>
              <a:t>siamois</a:t>
            </a:r>
            <a:r>
              <a:rPr lang="fr-FR" sz="3200" dirty="0"/>
              <a:t> roulé en boule sur une </a:t>
            </a:r>
            <a:r>
              <a:rPr lang="fr-FR" sz="3200" b="1" dirty="0">
                <a:solidFill>
                  <a:srgbClr val="FF3300"/>
                </a:solidFill>
              </a:rPr>
              <a:t>crédence</a:t>
            </a:r>
            <a:r>
              <a:rPr lang="fr-FR" sz="3200" dirty="0"/>
              <a:t>,</a:t>
            </a:r>
            <a:r>
              <a:rPr lang="fr-FR" sz="3200" b="1" dirty="0"/>
              <a:t> </a:t>
            </a:r>
            <a:r>
              <a:rPr lang="fr-FR" sz="3200" dirty="0"/>
              <a:t>entre deux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rgbClr val="FF3300"/>
                </a:solidFill>
              </a:rPr>
              <a:t>abat-jour</a:t>
            </a:r>
            <a:r>
              <a:rPr lang="fr-FR" sz="3200" b="1" dirty="0"/>
              <a:t> </a:t>
            </a:r>
            <a:r>
              <a:rPr lang="fr-FR" sz="3200" dirty="0"/>
              <a:t>volantés....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39977" y="1939553"/>
            <a:ext cx="85324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3300"/>
                </a:solidFill>
              </a:rPr>
              <a:t>siamois </a:t>
            </a:r>
            <a:r>
              <a:rPr lang="fr-FR" sz="3200" dirty="0"/>
              <a:t>	pas de majuscule, car adjectif substantivé (un chat siamois)</a:t>
            </a:r>
          </a:p>
          <a:p>
            <a:endParaRPr lang="fr-FR" sz="1600" dirty="0"/>
          </a:p>
          <a:p>
            <a:r>
              <a:rPr lang="fr-FR" sz="3200" b="1" dirty="0">
                <a:solidFill>
                  <a:srgbClr val="FF3300"/>
                </a:solidFill>
              </a:rPr>
              <a:t>Crédence </a:t>
            </a:r>
            <a:r>
              <a:rPr lang="fr-FR" sz="3200" dirty="0"/>
              <a:t>	buffet de salle à manger où l’on range et on expose la vaisselle précieuse.</a:t>
            </a:r>
          </a:p>
          <a:p>
            <a:endParaRPr lang="fr-FR" sz="1600" dirty="0"/>
          </a:p>
          <a:p>
            <a:r>
              <a:rPr lang="fr-FR" sz="3200" b="1" dirty="0">
                <a:solidFill>
                  <a:srgbClr val="FF3300"/>
                </a:solidFill>
              </a:rPr>
              <a:t>Abat-jour</a:t>
            </a:r>
            <a:r>
              <a:rPr lang="fr-FR" sz="3200" dirty="0"/>
              <a:t> 	</a:t>
            </a:r>
            <a:r>
              <a:rPr lang="fr-FR" sz="3200" b="1" dirty="0"/>
              <a:t>invariable</a:t>
            </a:r>
            <a:r>
              <a:rPr lang="fr-FR" sz="3200" dirty="0"/>
              <a:t>, car chapeau qui </a:t>
            </a:r>
            <a:r>
              <a:rPr lang="fr-FR" sz="3200" b="1" dirty="0"/>
              <a:t>abat le</a:t>
            </a:r>
            <a:r>
              <a:rPr lang="fr-FR" sz="3200" dirty="0"/>
              <a:t> jour (il s’agit du verbe « abattre », conjugué à la 3</a:t>
            </a:r>
            <a:r>
              <a:rPr lang="fr-FR" sz="3200" baseline="30000" dirty="0"/>
              <a:t>e</a:t>
            </a:r>
            <a:r>
              <a:rPr lang="fr-FR" sz="3200" dirty="0"/>
              <a:t> personne du singulier) </a:t>
            </a:r>
          </a:p>
        </p:txBody>
      </p:sp>
    </p:spTree>
    <p:extLst>
      <p:ext uri="{BB962C8B-B14F-4D97-AF65-F5344CB8AC3E}">
        <p14:creationId xmlns:p14="http://schemas.microsoft.com/office/powerpoint/2010/main" val="248443556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 descr="logo 2013 transpar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6005513"/>
            <a:ext cx="17637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44" y="270295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 </a:t>
            </a:r>
            <a:br>
              <a:rPr lang="fr-FR" sz="3200" dirty="0"/>
            </a:br>
            <a:endParaRPr lang="fr-FR" dirty="0"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5780" y="246782"/>
            <a:ext cx="853244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3200" dirty="0"/>
              <a:t>Sa </a:t>
            </a:r>
            <a:r>
              <a:rPr lang="fr-FR" sz="3200" b="1" dirty="0">
                <a:solidFill>
                  <a:srgbClr val="FF3300"/>
                </a:solidFill>
              </a:rPr>
              <a:t>Majesté</a:t>
            </a:r>
            <a:r>
              <a:rPr lang="fr-FR" sz="3200" dirty="0"/>
              <a:t> féline souleva une paupière, qu’</a:t>
            </a:r>
            <a:r>
              <a:rPr lang="fr-FR" sz="3200" dirty="0">
                <a:solidFill>
                  <a:srgbClr val="FF3300"/>
                </a:solidFill>
              </a:rPr>
              <a:t>Elle</a:t>
            </a:r>
            <a:r>
              <a:rPr lang="fr-FR" sz="3200" dirty="0"/>
              <a:t> referma aussitôt, me jugeant non </a:t>
            </a:r>
            <a:r>
              <a:rPr lang="fr-FR" sz="3200" b="1" dirty="0">
                <a:solidFill>
                  <a:srgbClr val="FF3300"/>
                </a:solidFill>
              </a:rPr>
              <a:t>fauteur</a:t>
            </a:r>
            <a:r>
              <a:rPr lang="fr-FR" sz="3200" dirty="0"/>
              <a:t> de trouble,</a:t>
            </a:r>
            <a:endParaRPr lang="fr-FR" sz="2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B1CF44-846B-49DC-8FA8-B410DEF44DDD}"/>
              </a:ext>
            </a:extLst>
          </p:cNvPr>
          <p:cNvSpPr/>
          <p:nvPr/>
        </p:nvSpPr>
        <p:spPr>
          <a:xfrm>
            <a:off x="315624" y="2063983"/>
            <a:ext cx="8532440" cy="3987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200" b="1" dirty="0"/>
              <a:t>S</a:t>
            </a:r>
            <a:r>
              <a:rPr lang="fr-FR" sz="3200" dirty="0"/>
              <a:t>a </a:t>
            </a:r>
            <a:r>
              <a:rPr lang="fr-FR" sz="3200" b="1" dirty="0">
                <a:solidFill>
                  <a:srgbClr val="FF3300"/>
                </a:solidFill>
              </a:rPr>
              <a:t>Majesté </a:t>
            </a:r>
            <a:r>
              <a:rPr lang="fr-FR" sz="3200" dirty="0"/>
              <a:t>	titre et non pas nom commun (Cf : la majesté du lion)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/>
              <a:t> qu’</a:t>
            </a:r>
            <a:r>
              <a:rPr lang="fr-FR" sz="2800" b="1" dirty="0">
                <a:solidFill>
                  <a:srgbClr val="FF3300"/>
                </a:solidFill>
              </a:rPr>
              <a:t>Elle</a:t>
            </a:r>
            <a:r>
              <a:rPr lang="fr-FR" sz="2800" b="1" dirty="0"/>
              <a:t> comme ci-dessus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b="1" dirty="0">
                <a:solidFill>
                  <a:srgbClr val="FF3300"/>
                </a:solidFill>
              </a:rPr>
              <a:t>Fauteur </a:t>
            </a:r>
            <a:r>
              <a:rPr lang="fr-FR" sz="2800" b="1" dirty="0"/>
              <a:t>c’est à ce moment que l’on comprends que c’est un homme qui parle et que l’on corrige ( ou non) dans le premier paragraphe </a:t>
            </a:r>
            <a:r>
              <a:rPr lang="fr-FR" sz="2800" b="1" dirty="0">
                <a:solidFill>
                  <a:srgbClr val="FF3300"/>
                </a:solidFill>
              </a:rPr>
              <a:t>fasciné et attiré</a:t>
            </a: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2473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2216</TotalTime>
  <Words>1231</Words>
  <Application>Microsoft Office PowerPoint</Application>
  <PresentationFormat>Affichage à l'écran (4:3)</PresentationFormat>
  <Paragraphs>139</Paragraphs>
  <Slides>22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5" baseType="lpstr">
      <vt:lpstr>Arial</vt:lpstr>
      <vt:lpstr>Calibri</vt:lpstr>
      <vt:lpstr>Thème Office</vt:lpstr>
      <vt:lpstr>Présentation PowerPoint</vt:lpstr>
      <vt:lpstr>Présentation PowerPoint</vt:lpstr>
      <vt:lpstr>Correction de la dictée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Guy Millant</dc:creator>
  <cp:lastModifiedBy>Alain</cp:lastModifiedBy>
  <cp:revision>256</cp:revision>
  <dcterms:created xsi:type="dcterms:W3CDTF">2015-02-09T14:53:01Z</dcterms:created>
  <dcterms:modified xsi:type="dcterms:W3CDTF">2024-08-22T16:55:36Z</dcterms:modified>
</cp:coreProperties>
</file>