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30"/>
  </p:notesMasterIdLst>
  <p:sldIdLst>
    <p:sldId id="315" r:id="rId2"/>
    <p:sldId id="279" r:id="rId3"/>
    <p:sldId id="317" r:id="rId4"/>
    <p:sldId id="320" r:id="rId5"/>
    <p:sldId id="321" r:id="rId6"/>
    <p:sldId id="322"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9" r:id="rId21"/>
    <p:sldId id="336" r:id="rId22"/>
    <p:sldId id="337" r:id="rId23"/>
    <p:sldId id="340" r:id="rId24"/>
    <p:sldId id="338" r:id="rId25"/>
    <p:sldId id="341" r:id="rId26"/>
    <p:sldId id="343" r:id="rId27"/>
    <p:sldId id="316" r:id="rId28"/>
    <p:sldId id="342" r:id="rId29"/>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66"/>
    <a:srgbClr val="FF3300"/>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70" autoAdjust="0"/>
    <p:restoredTop sz="94660"/>
  </p:normalViewPr>
  <p:slideViewPr>
    <p:cSldViewPr>
      <p:cViewPr varScale="1">
        <p:scale>
          <a:sx n="78" d="100"/>
          <a:sy n="78" d="100"/>
        </p:scale>
        <p:origin x="8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56D14F-CF22-421C-845A-5A75F48CD451}" type="datetimeFigureOut">
              <a:rPr lang="fr-FR" smtClean="0"/>
              <a:pPr/>
              <a:t>22/08/2024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CF3929-4905-4F03-9D7D-621D6AB9C7B5}"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3CF3929-4905-4F03-9D7D-621D6AB9C7B5}"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fld id="{5A956708-8E61-443A-A2AB-2A84EB296950}" type="datetimeFigureOut">
              <a:rPr lang="fr-FR"/>
              <a:pPr>
                <a:defRPr/>
              </a:pPr>
              <a:t>22/08/2024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A056A784-CEE7-441D-981F-138D0C31DF8A}" type="slidenum">
              <a:rPr lang="fr-FR"/>
              <a:pPr>
                <a:defRPr/>
              </a:pPr>
              <a:t>‹N°›</a:t>
            </a:fld>
            <a:endParaRPr lang="fr-FR"/>
          </a:p>
        </p:txBody>
      </p:sp>
    </p:spTree>
  </p:cSld>
  <p:clrMapOvr>
    <a:masterClrMapping/>
  </p:clrMapOvr>
  <p:transition spd="slow">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A510A412-76F9-43FB-8DBB-893977F8EAF1}" type="datetimeFigureOut">
              <a:rPr lang="fr-FR"/>
              <a:pPr>
                <a:defRPr/>
              </a:pPr>
              <a:t>22/08/2024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A1D028B-9628-4910-A2E5-09FA4BC24184}" type="slidenum">
              <a:rPr lang="fr-FR"/>
              <a:pPr>
                <a:defRPr/>
              </a:pPr>
              <a:t>‹N°›</a:t>
            </a:fld>
            <a:endParaRPr lang="fr-FR"/>
          </a:p>
        </p:txBody>
      </p:sp>
    </p:spTree>
  </p:cSld>
  <p:clrMapOvr>
    <a:masterClrMapping/>
  </p:clrMapOvr>
  <p:transition spd="slow">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A1D2CD8D-D40E-4238-97F3-8DE39B70B154}" type="datetimeFigureOut">
              <a:rPr lang="fr-FR"/>
              <a:pPr>
                <a:defRPr/>
              </a:pPr>
              <a:t>22/08/2024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EECA8F91-CA37-436B-9658-2FFFC4B2DAD0}" type="slidenum">
              <a:rPr lang="fr-FR"/>
              <a:pPr>
                <a:defRPr/>
              </a:pPr>
              <a:t>‹N°›</a:t>
            </a:fld>
            <a:endParaRPr lang="fr-FR"/>
          </a:p>
        </p:txBody>
      </p:sp>
    </p:spTree>
  </p:cSld>
  <p:clrMapOvr>
    <a:masterClrMapping/>
  </p:clrMapOvr>
  <p:transition spd="slow">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0E6D3BE4-BDEC-46C8-87FF-68D70F3314FF}" type="datetimeFigureOut">
              <a:rPr lang="fr-FR"/>
              <a:pPr>
                <a:defRPr/>
              </a:pPr>
              <a:t>22/08/2024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D5721546-EE27-40EA-B517-0959B6234F26}" type="slidenum">
              <a:rPr lang="fr-FR"/>
              <a:pPr>
                <a:defRPr/>
              </a:pPr>
              <a:t>‹N°›</a:t>
            </a:fld>
            <a:endParaRPr lang="fr-FR"/>
          </a:p>
        </p:txBody>
      </p:sp>
    </p:spTree>
  </p:cSld>
  <p:clrMapOvr>
    <a:masterClrMapping/>
  </p:clrMapOvr>
  <p:transition spd="slow">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E84A7DCF-185F-40D7-BA92-C86F7A78DEBE}" type="datetimeFigureOut">
              <a:rPr lang="fr-FR"/>
              <a:pPr>
                <a:defRPr/>
              </a:pPr>
              <a:t>22/08/2024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525C0A1-A75D-47C4-A04F-EA4AFDF89D13}" type="slidenum">
              <a:rPr lang="fr-FR"/>
              <a:pPr>
                <a:defRPr/>
              </a:pPr>
              <a:t>‹N°›</a:t>
            </a:fld>
            <a:endParaRPr lang="fr-FR"/>
          </a:p>
        </p:txBody>
      </p:sp>
    </p:spTree>
  </p:cSld>
  <p:clrMapOvr>
    <a:masterClrMapping/>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fld id="{766B9645-BEFB-4F42-A843-9DCB2BA54656}" type="datetimeFigureOut">
              <a:rPr lang="fr-FR"/>
              <a:pPr>
                <a:defRPr/>
              </a:pPr>
              <a:t>22/08/2024</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0C3D8C4B-B4CF-43D6-BF6B-EB2E0E29943D}" type="slidenum">
              <a:rPr lang="fr-FR"/>
              <a:pPr>
                <a:defRPr/>
              </a:pPr>
              <a:t>‹N°›</a:t>
            </a:fld>
            <a:endParaRPr lang="fr-FR"/>
          </a:p>
        </p:txBody>
      </p:sp>
    </p:spTree>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fld id="{2FE2C188-7EDE-46FF-9C4B-51D9826D0FFA}" type="datetimeFigureOut">
              <a:rPr lang="fr-FR"/>
              <a:pPr>
                <a:defRPr/>
              </a:pPr>
              <a:t>22/08/2024</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BF1F554B-5CC1-4C14-952D-AA8BA864F5E6}" type="slidenum">
              <a:rPr lang="fr-FR"/>
              <a:pPr>
                <a:defRPr/>
              </a:pPr>
              <a:t>‹N°›</a:t>
            </a:fld>
            <a:endParaRPr lang="fr-FR"/>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p:cNvSpPr>
            <a:spLocks noGrp="1"/>
          </p:cNvSpPr>
          <p:nvPr>
            <p:ph type="dt" sz="half" idx="10"/>
          </p:nvPr>
        </p:nvSpPr>
        <p:spPr/>
        <p:txBody>
          <a:bodyPr/>
          <a:lstStyle>
            <a:lvl1pPr>
              <a:defRPr/>
            </a:lvl1pPr>
          </a:lstStyle>
          <a:p>
            <a:pPr>
              <a:defRPr/>
            </a:pPr>
            <a:fld id="{6CB64278-0BAD-41AC-9487-5F307073B714}" type="datetimeFigureOut">
              <a:rPr lang="fr-FR"/>
              <a:pPr>
                <a:defRPr/>
              </a:pPr>
              <a:t>22/08/2024</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85FB6DA9-E8C4-4FF5-91E5-044AFEC98B8C}" type="slidenum">
              <a:rPr lang="fr-FR"/>
              <a:pPr>
                <a:defRPr/>
              </a:pPr>
              <a:t>‹N°›</a:t>
            </a:fld>
            <a:endParaRPr lang="fr-FR"/>
          </a:p>
        </p:txBody>
      </p:sp>
    </p:spTree>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E07C0F27-0EE0-4884-8C6F-C2E5FA78A54B}" type="datetimeFigureOut">
              <a:rPr lang="fr-FR"/>
              <a:pPr>
                <a:defRPr/>
              </a:pPr>
              <a:t>22/08/2024</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4AFC4D58-4455-4EF0-AC87-46B4E5ADB3C7}" type="slidenum">
              <a:rPr lang="fr-FR"/>
              <a:pPr>
                <a:defRPr/>
              </a:pPr>
              <a:t>‹N°›</a:t>
            </a:fld>
            <a:endParaRPr lang="fr-FR"/>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A0B1DD62-F745-45FF-B79D-11C9EA195167}" type="datetimeFigureOut">
              <a:rPr lang="fr-FR"/>
              <a:pPr>
                <a:defRPr/>
              </a:pPr>
              <a:t>22/08/2024</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929106B0-A388-4E53-B77A-9A93A49A85AF}" type="slidenum">
              <a:rPr lang="fr-FR"/>
              <a:pPr>
                <a:defRPr/>
              </a:pPr>
              <a:t>‹N°›</a:t>
            </a:fld>
            <a:endParaRPr lang="fr-FR"/>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B36DF85D-9014-4629-8805-4EE36C907765}" type="datetimeFigureOut">
              <a:rPr lang="fr-FR"/>
              <a:pPr>
                <a:defRPr/>
              </a:pPr>
              <a:t>22/08/2024</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C2F268F5-7179-405E-B90E-C8144CBDC863}" type="slidenum">
              <a:rPr lang="fr-FR"/>
              <a:pPr>
                <a:defRPr/>
              </a:pPr>
              <a:t>‹N°›</a:t>
            </a:fld>
            <a:endParaRPr lang="fr-FR"/>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A9CBD8"/>
            </a:gs>
            <a:gs pos="50000">
              <a:srgbClr val="CADEE6"/>
            </a:gs>
            <a:gs pos="100000">
              <a:srgbClr val="E5EEF2"/>
            </a:gs>
          </a:gsLst>
          <a:lin ang="5400000"/>
        </a:gra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3F785458-27F7-4C86-AADC-DDE82F6ECED8}" type="datetimeFigureOut">
              <a:rPr lang="fr-FR"/>
              <a:pPr>
                <a:defRPr/>
              </a:pPr>
              <a:t>22/08/2024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80182547-5F7D-4930-9F2B-7D7596580E5D}"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spd="slow">
    <p:wipe dir="d"/>
  </p:transition>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Image 2" descr="logo 2013 transparent.png"/>
          <p:cNvPicPr>
            <a:picLocks noChangeAspect="1"/>
          </p:cNvPicPr>
          <p:nvPr/>
        </p:nvPicPr>
        <p:blipFill>
          <a:blip r:embed="rId3" cstate="print"/>
          <a:srcRect/>
          <a:stretch>
            <a:fillRect/>
          </a:stretch>
        </p:blipFill>
        <p:spPr bwMode="auto">
          <a:xfrm>
            <a:off x="6876256" y="5949280"/>
            <a:ext cx="1908175" cy="725487"/>
          </a:xfrm>
          <a:prstGeom prst="rect">
            <a:avLst/>
          </a:prstGeom>
          <a:noFill/>
          <a:ln w="9525">
            <a:noFill/>
            <a:miter lim="800000"/>
            <a:headEnd/>
            <a:tailEnd/>
          </a:ln>
        </p:spPr>
      </p:pic>
      <p:sp>
        <p:nvSpPr>
          <p:cNvPr id="39939" name="Rectangle 1"/>
          <p:cNvSpPr>
            <a:spLocks noChangeArrowheads="1"/>
          </p:cNvSpPr>
          <p:nvPr/>
        </p:nvSpPr>
        <p:spPr bwMode="auto">
          <a:xfrm>
            <a:off x="0" y="21471"/>
            <a:ext cx="9144000" cy="6032421"/>
          </a:xfrm>
          <a:prstGeom prst="rect">
            <a:avLst/>
          </a:prstGeom>
          <a:noFill/>
          <a:ln w="9525">
            <a:noFill/>
            <a:miter lim="800000"/>
            <a:headEnd/>
            <a:tailEnd/>
          </a:ln>
        </p:spPr>
        <p:txBody>
          <a:bodyPr anchor="ctr">
            <a:spAutoFit/>
          </a:bodyPr>
          <a:lstStyle/>
          <a:p>
            <a:pPr algn="ctr"/>
            <a:r>
              <a:rPr lang="fr-FR" sz="4000" b="1" dirty="0">
                <a:latin typeface="Calibri" pitchFamily="34" charset="0"/>
              </a:rPr>
              <a:t>Autocorrection :</a:t>
            </a:r>
          </a:p>
          <a:p>
            <a:pPr algn="ctr"/>
            <a:endParaRPr lang="fr-FR" sz="800" b="1" dirty="0">
              <a:latin typeface="Calibri" pitchFamily="34" charset="0"/>
            </a:endParaRPr>
          </a:p>
          <a:p>
            <a:pPr algn="ctr" eaLnBrk="0" hangingPunct="0"/>
            <a:r>
              <a:rPr lang="fr-FR" sz="3600" dirty="0">
                <a:latin typeface="Calibri" pitchFamily="34" charset="0"/>
              </a:rPr>
              <a:t>Chaque participant aura à noter sur la copie </a:t>
            </a:r>
          </a:p>
          <a:p>
            <a:pPr algn="ctr" eaLnBrk="0" hangingPunct="0"/>
            <a:r>
              <a:rPr lang="fr-FR" sz="3600" dirty="0">
                <a:latin typeface="Calibri" pitchFamily="34" charset="0"/>
              </a:rPr>
              <a:t>qui lui sera confiée les différences entre le texte </a:t>
            </a:r>
          </a:p>
          <a:p>
            <a:pPr algn="ctr" eaLnBrk="0" hangingPunct="0"/>
            <a:r>
              <a:rPr lang="fr-FR" sz="3600" dirty="0">
                <a:latin typeface="Calibri" pitchFamily="34" charset="0"/>
              </a:rPr>
              <a:t>qu’il aura sous les yeux et le texte de la dictée, projeté sur l’écran.</a:t>
            </a:r>
          </a:p>
          <a:p>
            <a:pPr algn="ctr" eaLnBrk="0" hangingPunct="0"/>
            <a:r>
              <a:rPr lang="fr-FR" sz="1400" dirty="0">
                <a:latin typeface="Calibri" pitchFamily="34" charset="0"/>
              </a:rPr>
              <a:t> </a:t>
            </a:r>
          </a:p>
          <a:p>
            <a:pPr algn="ctr" eaLnBrk="0" hangingPunct="0"/>
            <a:r>
              <a:rPr lang="fr-FR" sz="3600" dirty="0">
                <a:latin typeface="Calibri" pitchFamily="34" charset="0"/>
              </a:rPr>
              <a:t>Ces différences seront encerclées </a:t>
            </a:r>
          </a:p>
          <a:p>
            <a:pPr algn="ctr" eaLnBrk="0" hangingPunct="0"/>
            <a:r>
              <a:rPr lang="fr-FR" sz="3600" dirty="0">
                <a:latin typeface="Calibri" pitchFamily="34" charset="0"/>
              </a:rPr>
              <a:t>sans juger de l’importance de la faute.</a:t>
            </a:r>
          </a:p>
          <a:p>
            <a:pPr algn="ctr" eaLnBrk="0" hangingPunct="0"/>
            <a:r>
              <a:rPr lang="fr-FR" sz="3600" dirty="0">
                <a:latin typeface="Calibri" pitchFamily="34" charset="0"/>
              </a:rPr>
              <a:t>Les 10 copies Juniors, les 10 copies jeunes et les 10 copies Séniors </a:t>
            </a:r>
          </a:p>
          <a:p>
            <a:pPr algn="ctr" eaLnBrk="0" hangingPunct="0"/>
            <a:r>
              <a:rPr lang="fr-FR" sz="3600" dirty="0">
                <a:latin typeface="Calibri" pitchFamily="34" charset="0"/>
              </a:rPr>
              <a:t>seront prélevées par le jury qui les départagera.</a:t>
            </a:r>
          </a:p>
        </p:txBody>
      </p:sp>
    </p:spTree>
  </p:cSld>
  <p:clrMapOvr>
    <a:masterClrMapping/>
  </p:clrMapOvr>
  <p:transition spd="slow">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6" name="Rectangle 5"/>
          <p:cNvSpPr>
            <a:spLocks noChangeArrowheads="1"/>
          </p:cNvSpPr>
          <p:nvPr/>
        </p:nvSpPr>
        <p:spPr bwMode="auto">
          <a:xfrm>
            <a:off x="0" y="3861048"/>
            <a:ext cx="8892480" cy="1077218"/>
          </a:xfrm>
          <a:prstGeom prst="rect">
            <a:avLst/>
          </a:prstGeom>
          <a:noFill/>
          <a:ln w="9525">
            <a:noFill/>
            <a:miter lim="800000"/>
            <a:headEnd/>
            <a:tailEnd/>
          </a:ln>
        </p:spPr>
        <p:txBody>
          <a:bodyPr wrap="square">
            <a:spAutoFit/>
          </a:bodyPr>
          <a:lstStyle/>
          <a:p>
            <a:pPr algn="ctr"/>
            <a:r>
              <a:rPr lang="fr-FR" sz="3200" dirty="0">
                <a:solidFill>
                  <a:srgbClr val="FF0000"/>
                </a:solidFill>
              </a:rPr>
              <a:t>employés: </a:t>
            </a:r>
            <a:r>
              <a:rPr lang="fr-FR" sz="3200" i="1" dirty="0"/>
              <a:t>au pluriel en accord avec « des moyens »</a:t>
            </a:r>
            <a:endParaRPr lang="fr-FR" b="1" i="1" dirty="0"/>
          </a:p>
        </p:txBody>
      </p:sp>
      <p:sp>
        <p:nvSpPr>
          <p:cNvPr id="15361" name="Rectangle 1"/>
          <p:cNvSpPr>
            <a:spLocks noChangeArrowheads="1"/>
          </p:cNvSpPr>
          <p:nvPr/>
        </p:nvSpPr>
        <p:spPr bwMode="auto">
          <a:xfrm>
            <a:off x="179512" y="322160"/>
            <a:ext cx="8964488" cy="2677656"/>
          </a:xfrm>
          <a:prstGeom prst="rect">
            <a:avLst/>
          </a:prstGeom>
          <a:noFill/>
          <a:ln w="9525">
            <a:noFill/>
            <a:miter lim="800000"/>
            <a:headEnd/>
            <a:tailEnd/>
          </a:ln>
          <a:effectLst/>
        </p:spPr>
        <p:txBody>
          <a:bodyPr wrap="square" anchor="ctr">
            <a:spAutoFit/>
          </a:bodyPr>
          <a:lstStyle/>
          <a:p>
            <a:r>
              <a:rPr lang="fr-FR" sz="2800" dirty="0"/>
              <a:t>L'heure est grave.</a:t>
            </a:r>
          </a:p>
          <a:p>
            <a:r>
              <a:rPr lang="fr-FR" sz="2800" dirty="0">
                <a:solidFill>
                  <a:schemeClr val="tx2"/>
                </a:solidFill>
              </a:rPr>
              <a:t>Dans l’Antiquité, pour comprendre pourquoi certains </a:t>
            </a:r>
            <a:r>
              <a:rPr lang="fr-FR" sz="2800" dirty="0"/>
              <a:t>riaient et d’autres pleuraient, on brisait les crânes. Aujourd’hui des moyens plus doux sont </a:t>
            </a:r>
            <a:r>
              <a:rPr lang="fr-FR" sz="2800" dirty="0">
                <a:solidFill>
                  <a:srgbClr val="FF0000"/>
                </a:solidFill>
              </a:rPr>
              <a:t>employés</a:t>
            </a:r>
            <a:r>
              <a:rPr lang="fr-FR" sz="2800" dirty="0"/>
              <a:t>. </a:t>
            </a:r>
            <a:r>
              <a:rPr lang="fr-FR" sz="2800" dirty="0">
                <a:solidFill>
                  <a:schemeClr val="accent1">
                    <a:lumMod val="40000"/>
                    <a:lumOff val="60000"/>
                  </a:schemeClr>
                </a:solidFill>
              </a:rPr>
              <a:t>A cette époque, il n’était pas encore sûr que l’intelligence s’y trouve.</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6" name="Rectangle 5"/>
          <p:cNvSpPr>
            <a:spLocks noChangeArrowheads="1"/>
          </p:cNvSpPr>
          <p:nvPr/>
        </p:nvSpPr>
        <p:spPr bwMode="auto">
          <a:xfrm>
            <a:off x="0" y="3639795"/>
            <a:ext cx="8892480" cy="1877437"/>
          </a:xfrm>
          <a:prstGeom prst="rect">
            <a:avLst/>
          </a:prstGeom>
          <a:noFill/>
          <a:ln w="9525">
            <a:noFill/>
            <a:miter lim="800000"/>
            <a:headEnd/>
            <a:tailEnd/>
          </a:ln>
        </p:spPr>
        <p:txBody>
          <a:bodyPr wrap="square">
            <a:spAutoFit/>
          </a:bodyPr>
          <a:lstStyle/>
          <a:p>
            <a:pPr algn="ctr"/>
            <a:r>
              <a:rPr lang="fr-FR" sz="3200" dirty="0">
                <a:solidFill>
                  <a:srgbClr val="FF0000"/>
                </a:solidFill>
              </a:rPr>
              <a:t>époque: </a:t>
            </a:r>
            <a:r>
              <a:rPr lang="fr-FR" sz="2800" i="1" dirty="0"/>
              <a:t>Moment déterminé dans l'histoire.</a:t>
            </a:r>
          </a:p>
          <a:p>
            <a:pPr algn="ctr"/>
            <a:r>
              <a:rPr lang="fr-FR" sz="2800" i="1" dirty="0"/>
              <a:t> Moment déterminé de la vie de quelqu'un, d'un groupe, de l'évolution de quelque chose, du cours du temps, marqué par un fait, une caractéristique.</a:t>
            </a:r>
            <a:endParaRPr lang="fr-FR" b="1" i="1" dirty="0"/>
          </a:p>
        </p:txBody>
      </p:sp>
      <p:sp>
        <p:nvSpPr>
          <p:cNvPr id="15361" name="Rectangle 1"/>
          <p:cNvSpPr>
            <a:spLocks noChangeArrowheads="1"/>
          </p:cNvSpPr>
          <p:nvPr/>
        </p:nvSpPr>
        <p:spPr bwMode="auto">
          <a:xfrm>
            <a:off x="179512" y="322160"/>
            <a:ext cx="8964488" cy="2677656"/>
          </a:xfrm>
          <a:prstGeom prst="rect">
            <a:avLst/>
          </a:prstGeom>
          <a:noFill/>
          <a:ln w="9525">
            <a:noFill/>
            <a:miter lim="800000"/>
            <a:headEnd/>
            <a:tailEnd/>
          </a:ln>
          <a:effectLst/>
        </p:spPr>
        <p:txBody>
          <a:bodyPr wrap="square" anchor="ctr">
            <a:spAutoFit/>
          </a:bodyPr>
          <a:lstStyle/>
          <a:p>
            <a:r>
              <a:rPr lang="fr-FR" sz="2800" dirty="0"/>
              <a:t>L'heure est grave.</a:t>
            </a:r>
          </a:p>
          <a:p>
            <a:r>
              <a:rPr lang="fr-FR" sz="2800" dirty="0">
                <a:solidFill>
                  <a:schemeClr val="tx2"/>
                </a:solidFill>
              </a:rPr>
              <a:t>Dans l’Antiquité, pour comprendre pourquoi certains </a:t>
            </a:r>
            <a:r>
              <a:rPr lang="fr-FR" sz="2800" dirty="0"/>
              <a:t>riaient et d’autres pleuraient, on brisait les crânes. Aujourd’hui des moyens plus doux sont employés. A cette </a:t>
            </a:r>
            <a:r>
              <a:rPr lang="fr-FR" sz="2800" dirty="0">
                <a:solidFill>
                  <a:srgbClr val="FF0000"/>
                </a:solidFill>
              </a:rPr>
              <a:t>époque</a:t>
            </a:r>
            <a:r>
              <a:rPr lang="fr-FR" sz="2800" dirty="0"/>
              <a:t>,</a:t>
            </a:r>
            <a:r>
              <a:rPr lang="fr-FR" sz="2800" dirty="0">
                <a:solidFill>
                  <a:schemeClr val="accent1">
                    <a:lumMod val="40000"/>
                    <a:lumOff val="60000"/>
                  </a:schemeClr>
                </a:solidFill>
              </a:rPr>
              <a:t> il n’était pas encore sûr que l’intelligence s’y trouve.</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6" name="Rectangle 5"/>
          <p:cNvSpPr>
            <a:spLocks noChangeArrowheads="1"/>
          </p:cNvSpPr>
          <p:nvPr/>
        </p:nvSpPr>
        <p:spPr bwMode="auto">
          <a:xfrm>
            <a:off x="0" y="3639795"/>
            <a:ext cx="8892480" cy="2308324"/>
          </a:xfrm>
          <a:prstGeom prst="rect">
            <a:avLst/>
          </a:prstGeom>
          <a:noFill/>
          <a:ln w="9525">
            <a:noFill/>
            <a:miter lim="800000"/>
            <a:headEnd/>
            <a:tailEnd/>
          </a:ln>
        </p:spPr>
        <p:txBody>
          <a:bodyPr wrap="square">
            <a:spAutoFit/>
          </a:bodyPr>
          <a:lstStyle/>
          <a:p>
            <a:pPr algn="ctr"/>
            <a:r>
              <a:rPr lang="fr-FR" sz="3200" dirty="0">
                <a:solidFill>
                  <a:srgbClr val="FF0000"/>
                </a:solidFill>
              </a:rPr>
              <a:t>Sûr: avec accent </a:t>
            </a:r>
          </a:p>
          <a:p>
            <a:pPr algn="ctr"/>
            <a:r>
              <a:rPr lang="fr-FR" sz="2800" b="1" dirty="0">
                <a:solidFill>
                  <a:srgbClr val="FF0000"/>
                </a:solidFill>
              </a:rPr>
              <a:t>Sûr, sûre</a:t>
            </a:r>
            <a:r>
              <a:rPr lang="fr-FR" sz="2800" b="1" dirty="0"/>
              <a:t>: </a:t>
            </a:r>
            <a:r>
              <a:rPr lang="fr-FR" sz="2800" i="1" dirty="0"/>
              <a:t>adjectif (= certain / certaine) il s'accorde en genre et en nombre. Cédric est sûr d'avoir une bonne note à la dictée.</a:t>
            </a:r>
            <a:endParaRPr lang="fr-FR" sz="3200" i="1" dirty="0">
              <a:solidFill>
                <a:srgbClr val="FF0000"/>
              </a:solidFill>
            </a:endParaRPr>
          </a:p>
          <a:p>
            <a:pPr algn="ctr"/>
            <a:r>
              <a:rPr lang="fr-FR" sz="2800" b="1" dirty="0">
                <a:solidFill>
                  <a:srgbClr val="FF0000"/>
                </a:solidFill>
              </a:rPr>
              <a:t>Sur</a:t>
            </a:r>
            <a:r>
              <a:rPr lang="fr-FR" sz="2800" b="1" dirty="0"/>
              <a:t>: </a:t>
            </a:r>
            <a:r>
              <a:rPr lang="fr-FR" sz="2800" i="1" dirty="0"/>
              <a:t>préposition dessus: Le pain est sur la table.</a:t>
            </a:r>
            <a:r>
              <a:rPr lang="fr-FR" sz="2800" b="1" dirty="0"/>
              <a:t> </a:t>
            </a:r>
            <a:endParaRPr lang="fr-FR" b="1" dirty="0"/>
          </a:p>
        </p:txBody>
      </p:sp>
      <p:sp>
        <p:nvSpPr>
          <p:cNvPr id="15361" name="Rectangle 1"/>
          <p:cNvSpPr>
            <a:spLocks noChangeArrowheads="1"/>
          </p:cNvSpPr>
          <p:nvPr/>
        </p:nvSpPr>
        <p:spPr bwMode="auto">
          <a:xfrm>
            <a:off x="179512" y="106717"/>
            <a:ext cx="8964488" cy="3108543"/>
          </a:xfrm>
          <a:prstGeom prst="rect">
            <a:avLst/>
          </a:prstGeom>
          <a:noFill/>
          <a:ln w="9525">
            <a:noFill/>
            <a:miter lim="800000"/>
            <a:headEnd/>
            <a:tailEnd/>
          </a:ln>
          <a:effectLst/>
        </p:spPr>
        <p:txBody>
          <a:bodyPr wrap="square" anchor="ctr">
            <a:spAutoFit/>
          </a:bodyPr>
          <a:lstStyle/>
          <a:p>
            <a:r>
              <a:rPr lang="fr-FR" sz="2800" dirty="0"/>
              <a:t>L'heure est grave.</a:t>
            </a:r>
          </a:p>
          <a:p>
            <a:r>
              <a:rPr lang="fr-FR" sz="2800" dirty="0">
                <a:solidFill>
                  <a:schemeClr val="tx2"/>
                </a:solidFill>
              </a:rPr>
              <a:t>Dans l’Antiquité, pour comprendre pourquoi certains </a:t>
            </a:r>
            <a:r>
              <a:rPr lang="fr-FR" sz="2800" dirty="0"/>
              <a:t>riaient et d’autres pleuraient, on brisait les crânes. Aujourd’hui des moyens plus doux sont employés. A cette époque, il n’était pas encore </a:t>
            </a:r>
            <a:r>
              <a:rPr lang="fr-FR" sz="2800" dirty="0">
                <a:solidFill>
                  <a:srgbClr val="FF0000"/>
                </a:solidFill>
              </a:rPr>
              <a:t>sûr</a:t>
            </a:r>
            <a:r>
              <a:rPr lang="fr-FR" sz="2800" dirty="0"/>
              <a:t> que l’intelligence s’y trouve.</a:t>
            </a:r>
          </a:p>
          <a:p>
            <a:r>
              <a:rPr lang="fr-FR" sz="2800" dirty="0"/>
              <a:t>                                                            </a:t>
            </a:r>
            <a:r>
              <a:rPr lang="fr-FR" i="1" u="sng" dirty="0"/>
              <a:t>Fin de la dictée des juniors</a:t>
            </a:r>
            <a:endParaRPr lang="fr-FR" sz="2800" i="1" u="sng"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6" name="Rectangle 5"/>
          <p:cNvSpPr>
            <a:spLocks noChangeArrowheads="1"/>
          </p:cNvSpPr>
          <p:nvPr/>
        </p:nvSpPr>
        <p:spPr bwMode="auto">
          <a:xfrm>
            <a:off x="0" y="3212976"/>
            <a:ext cx="8892480" cy="3016210"/>
          </a:xfrm>
          <a:prstGeom prst="rect">
            <a:avLst/>
          </a:prstGeom>
          <a:noFill/>
          <a:ln w="9525">
            <a:noFill/>
            <a:miter lim="800000"/>
            <a:headEnd/>
            <a:tailEnd/>
          </a:ln>
        </p:spPr>
        <p:txBody>
          <a:bodyPr wrap="square">
            <a:spAutoFit/>
          </a:bodyPr>
          <a:lstStyle/>
          <a:p>
            <a:pPr algn="ctr"/>
            <a:r>
              <a:rPr lang="fr-FR" sz="3200" dirty="0">
                <a:solidFill>
                  <a:srgbClr val="FF0000"/>
                </a:solidFill>
              </a:rPr>
              <a:t>Rhume: </a:t>
            </a:r>
          </a:p>
          <a:p>
            <a:pPr algn="ctr"/>
            <a:r>
              <a:rPr lang="fr-FR" sz="2800" i="1" dirty="0"/>
              <a:t>Le rhume de cerveau est l’autre nom du coryza. </a:t>
            </a:r>
          </a:p>
          <a:p>
            <a:pPr algn="ctr"/>
            <a:r>
              <a:rPr lang="fr-FR" sz="2800" i="1" dirty="0"/>
              <a:t>Mais l’auteur dans ce texte veut éviter que vous risquiez de vous fatiguer l'esprit par une trop grande application à des choses abstraites, trop subtiles, trop raffinées. On dit aussi, se creuser le cerveau.</a:t>
            </a:r>
            <a:br>
              <a:rPr lang="fr-FR" sz="2800" dirty="0"/>
            </a:br>
            <a:endParaRPr lang="fr-FR" b="1" dirty="0"/>
          </a:p>
        </p:txBody>
      </p:sp>
      <p:sp>
        <p:nvSpPr>
          <p:cNvPr id="15361" name="Rectangle 1"/>
          <p:cNvSpPr>
            <a:spLocks noChangeArrowheads="1"/>
          </p:cNvSpPr>
          <p:nvPr/>
        </p:nvSpPr>
        <p:spPr bwMode="auto">
          <a:xfrm>
            <a:off x="179512" y="968491"/>
            <a:ext cx="8964488" cy="1384995"/>
          </a:xfrm>
          <a:prstGeom prst="rect">
            <a:avLst/>
          </a:prstGeom>
          <a:noFill/>
          <a:ln w="9525">
            <a:noFill/>
            <a:miter lim="800000"/>
            <a:headEnd/>
            <a:tailEnd/>
          </a:ln>
          <a:effectLst/>
        </p:spPr>
        <p:txBody>
          <a:bodyPr wrap="square" anchor="ctr">
            <a:spAutoFit/>
          </a:bodyPr>
          <a:lstStyle/>
          <a:p>
            <a:r>
              <a:rPr lang="fr-FR" sz="2800" dirty="0"/>
              <a:t>Bon, je ne souhaite pas vous donner un </a:t>
            </a:r>
            <a:r>
              <a:rPr lang="fr-FR" sz="2800" dirty="0">
                <a:solidFill>
                  <a:srgbClr val="FF0000"/>
                </a:solidFill>
              </a:rPr>
              <a:t>rhume de cerveau</a:t>
            </a:r>
            <a:r>
              <a:rPr lang="fr-FR" sz="2800" dirty="0"/>
              <a:t>. Mais lequel est le plus performant, de celui de la femme ou de l’homme ? </a:t>
            </a:r>
            <a:endParaRPr lang="fr-FR" sz="2800" dirty="0">
              <a:solidFill>
                <a:schemeClr val="accent1">
                  <a:lumMod val="40000"/>
                  <a:lumOff val="60000"/>
                </a:schemeClr>
              </a:solidFill>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6" name="Rectangle 5"/>
          <p:cNvSpPr>
            <a:spLocks noChangeArrowheads="1"/>
          </p:cNvSpPr>
          <p:nvPr/>
        </p:nvSpPr>
        <p:spPr bwMode="auto">
          <a:xfrm>
            <a:off x="0" y="2564904"/>
            <a:ext cx="8892480" cy="4154984"/>
          </a:xfrm>
          <a:prstGeom prst="rect">
            <a:avLst/>
          </a:prstGeom>
          <a:noFill/>
          <a:ln w="9525">
            <a:noFill/>
            <a:miter lim="800000"/>
            <a:headEnd/>
            <a:tailEnd/>
          </a:ln>
        </p:spPr>
        <p:txBody>
          <a:bodyPr wrap="square">
            <a:spAutoFit/>
          </a:bodyPr>
          <a:lstStyle/>
          <a:p>
            <a:pPr algn="ctr"/>
            <a:r>
              <a:rPr lang="fr-FR" sz="3200" dirty="0">
                <a:solidFill>
                  <a:srgbClr val="FF0000"/>
                </a:solidFill>
              </a:rPr>
              <a:t>J’entends : </a:t>
            </a:r>
            <a:r>
              <a:rPr lang="fr-FR" sz="2800" dirty="0">
                <a:solidFill>
                  <a:srgbClr val="FF0000"/>
                </a:solidFill>
              </a:rPr>
              <a:t>avec un s (1ère personne du présent de l’indicatif du verbe entendre)</a:t>
            </a:r>
            <a:r>
              <a:rPr lang="fr-FR" sz="2800" dirty="0"/>
              <a:t> </a:t>
            </a:r>
            <a:r>
              <a:rPr lang="fr-FR" sz="2800" i="1" dirty="0"/>
              <a:t>L'indicatif est un mode personnel (qui se conjugue en personne). Il sert à raconter ce qui se passe dans la vie.</a:t>
            </a:r>
            <a:endParaRPr lang="fr-FR" sz="3200" i="1" dirty="0"/>
          </a:p>
          <a:p>
            <a:pPr algn="ctr"/>
            <a:r>
              <a:rPr lang="fr-FR" sz="3200" dirty="0"/>
              <a:t> </a:t>
            </a:r>
            <a:r>
              <a:rPr lang="fr-FR" sz="3200" dirty="0">
                <a:solidFill>
                  <a:srgbClr val="FF0000"/>
                </a:solidFill>
              </a:rPr>
              <a:t>effervescence: </a:t>
            </a:r>
            <a:r>
              <a:rPr lang="fr-FR" sz="2800" dirty="0">
                <a:solidFill>
                  <a:srgbClr val="FF0000"/>
                </a:solidFill>
              </a:rPr>
              <a:t>avec deux f et un </a:t>
            </a:r>
            <a:r>
              <a:rPr lang="fr-FR" sz="2800" dirty="0" err="1">
                <a:solidFill>
                  <a:srgbClr val="FF0000"/>
                </a:solidFill>
              </a:rPr>
              <a:t>sc</a:t>
            </a:r>
            <a:endParaRPr lang="fr-FR" sz="3200" dirty="0">
              <a:solidFill>
                <a:srgbClr val="FF0000"/>
              </a:solidFill>
            </a:endParaRPr>
          </a:p>
          <a:p>
            <a:r>
              <a:rPr lang="fr-FR" sz="3200" dirty="0"/>
              <a:t>  </a:t>
            </a:r>
            <a:r>
              <a:rPr lang="fr-FR" sz="2800" dirty="0"/>
              <a:t>Au sens figuré , </a:t>
            </a:r>
            <a:r>
              <a:rPr lang="fr-FR" sz="2800" i="1" dirty="0"/>
              <a:t>ici : agitation</a:t>
            </a:r>
          </a:p>
          <a:p>
            <a:r>
              <a:rPr lang="fr-FR" sz="2800" dirty="0"/>
              <a:t>  Au sens propre: </a:t>
            </a:r>
            <a:r>
              <a:rPr lang="fr-FR" sz="2800" i="1" dirty="0"/>
              <a:t>bouillonnement d'un liquide</a:t>
            </a:r>
          </a:p>
          <a:p>
            <a:r>
              <a:rPr lang="fr-FR" sz="2800" i="1" dirty="0"/>
              <a:t>         produit par un vif dégagement de bulles</a:t>
            </a:r>
          </a:p>
          <a:p>
            <a:r>
              <a:rPr lang="fr-FR" sz="2800" i="1" dirty="0"/>
              <a:t>         gazeuses  </a:t>
            </a:r>
            <a:r>
              <a:rPr lang="fr-FR" sz="2800" i="1" dirty="0">
                <a:solidFill>
                  <a:srgbClr val="FF0000"/>
                </a:solidFill>
              </a:rPr>
              <a:t> </a:t>
            </a:r>
            <a:endParaRPr lang="fr-FR" b="1" i="1" dirty="0"/>
          </a:p>
        </p:txBody>
      </p:sp>
      <p:sp>
        <p:nvSpPr>
          <p:cNvPr id="15361" name="Rectangle 1"/>
          <p:cNvSpPr>
            <a:spLocks noChangeArrowheads="1"/>
          </p:cNvSpPr>
          <p:nvPr/>
        </p:nvSpPr>
        <p:spPr bwMode="auto">
          <a:xfrm>
            <a:off x="179512" y="476672"/>
            <a:ext cx="8964488" cy="1815882"/>
          </a:xfrm>
          <a:prstGeom prst="rect">
            <a:avLst/>
          </a:prstGeom>
          <a:noFill/>
          <a:ln w="9525">
            <a:noFill/>
            <a:miter lim="800000"/>
            <a:headEnd/>
            <a:tailEnd/>
          </a:ln>
          <a:effectLst/>
        </p:spPr>
        <p:txBody>
          <a:bodyPr wrap="square" anchor="ctr">
            <a:spAutoFit/>
          </a:bodyPr>
          <a:lstStyle/>
          <a:p>
            <a:r>
              <a:rPr lang="fr-FR" sz="2800" dirty="0"/>
              <a:t>Bon, je ne souhaite pas vous donner un rhume de cerveau. Mais lequel est le plus performant, de celui de la femme ou de l’homme ? </a:t>
            </a:r>
            <a:r>
              <a:rPr lang="fr-FR" sz="2800" dirty="0">
                <a:solidFill>
                  <a:srgbClr val="FF0000"/>
                </a:solidFill>
              </a:rPr>
              <a:t>J’entends l’effervescence </a:t>
            </a:r>
            <a:r>
              <a:rPr lang="fr-FR" sz="2800" dirty="0"/>
              <a:t>dans la salle</a:t>
            </a:r>
            <a:r>
              <a:rPr lang="fr-FR" sz="2800" dirty="0">
                <a:solidFill>
                  <a:schemeClr val="accent1">
                    <a:lumMod val="40000"/>
                    <a:lumOff val="60000"/>
                  </a:schemeClr>
                </a:solidFill>
              </a:rPr>
              <a:t>.</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6" name="Rectangle 5"/>
          <p:cNvSpPr>
            <a:spLocks noChangeArrowheads="1"/>
          </p:cNvSpPr>
          <p:nvPr/>
        </p:nvSpPr>
        <p:spPr bwMode="auto">
          <a:xfrm>
            <a:off x="0" y="3429000"/>
            <a:ext cx="9144000" cy="2616101"/>
          </a:xfrm>
          <a:prstGeom prst="rect">
            <a:avLst/>
          </a:prstGeom>
          <a:noFill/>
          <a:ln w="9525">
            <a:noFill/>
            <a:miter lim="800000"/>
            <a:headEnd/>
            <a:tailEnd/>
          </a:ln>
        </p:spPr>
        <p:txBody>
          <a:bodyPr wrap="square">
            <a:spAutoFit/>
          </a:bodyPr>
          <a:lstStyle/>
          <a:p>
            <a:r>
              <a:rPr lang="fr-FR" sz="3200" dirty="0">
                <a:solidFill>
                  <a:srgbClr val="FF0000"/>
                </a:solidFill>
              </a:rPr>
              <a:t>  Gardons :</a:t>
            </a:r>
            <a:r>
              <a:rPr lang="fr-FR" sz="2800" dirty="0">
                <a:solidFill>
                  <a:srgbClr val="FF0000"/>
                </a:solidFill>
              </a:rPr>
              <a:t>Présent de l’impératif du verbe garder </a:t>
            </a:r>
            <a:r>
              <a:rPr lang="fr-FR" sz="2400" i="1" dirty="0"/>
              <a:t>L'impératif est un mode utilisé pour exprimer un ordre, un conseil, une prière, une recommandation à réaliser dans un futur proche ou lointain.</a:t>
            </a:r>
            <a:r>
              <a:rPr lang="fr-FR" sz="2400" i="1" dirty="0">
                <a:solidFill>
                  <a:srgbClr val="FF0000"/>
                </a:solidFill>
              </a:rPr>
              <a:t> </a:t>
            </a:r>
          </a:p>
          <a:p>
            <a:r>
              <a:rPr lang="fr-FR" sz="3200" dirty="0">
                <a:solidFill>
                  <a:srgbClr val="FF0000"/>
                </a:solidFill>
              </a:rPr>
              <a:t>Maîtrise :  </a:t>
            </a:r>
            <a:r>
              <a:rPr lang="fr-FR" sz="2400" i="1" dirty="0"/>
              <a:t>Domination de soi-même ; sang-froid.</a:t>
            </a:r>
          </a:p>
          <a:p>
            <a:endParaRPr lang="fr-FR" sz="2400" dirty="0"/>
          </a:p>
        </p:txBody>
      </p:sp>
      <p:sp>
        <p:nvSpPr>
          <p:cNvPr id="15361" name="Rectangle 1"/>
          <p:cNvSpPr>
            <a:spLocks noChangeArrowheads="1"/>
          </p:cNvSpPr>
          <p:nvPr/>
        </p:nvSpPr>
        <p:spPr bwMode="auto">
          <a:xfrm>
            <a:off x="179512" y="537604"/>
            <a:ext cx="8964488" cy="2246769"/>
          </a:xfrm>
          <a:prstGeom prst="rect">
            <a:avLst/>
          </a:prstGeom>
          <a:noFill/>
          <a:ln w="9525">
            <a:noFill/>
            <a:miter lim="800000"/>
            <a:headEnd/>
            <a:tailEnd/>
          </a:ln>
          <a:effectLst/>
        </p:spPr>
        <p:txBody>
          <a:bodyPr wrap="square" anchor="ctr">
            <a:spAutoFit/>
          </a:bodyPr>
          <a:lstStyle/>
          <a:p>
            <a:r>
              <a:rPr lang="fr-FR" sz="2800" dirty="0"/>
              <a:t>Bon, je ne souhaite pas vous donner un rhume de cerveau. Mais lequel est le plus performant, de celui de la femme ou de l’homme ? J’entends l’effervescence dans la salle. </a:t>
            </a:r>
            <a:r>
              <a:rPr lang="fr-FR" sz="2800" dirty="0">
                <a:solidFill>
                  <a:srgbClr val="FF0000"/>
                </a:solidFill>
              </a:rPr>
              <a:t>Gardons</a:t>
            </a:r>
            <a:r>
              <a:rPr lang="fr-FR" sz="2800" dirty="0"/>
              <a:t> notre </a:t>
            </a:r>
            <a:r>
              <a:rPr lang="fr-FR" sz="2800" dirty="0">
                <a:solidFill>
                  <a:srgbClr val="FF0000"/>
                </a:solidFill>
              </a:rPr>
              <a:t>maîtrise</a:t>
            </a:r>
            <a:r>
              <a:rPr lang="fr-FR" sz="2800" dirty="0"/>
              <a:t> jusqu’à la fin de notre dictée</a:t>
            </a:r>
            <a:endParaRPr lang="fr-FR" sz="2800" dirty="0">
              <a:solidFill>
                <a:schemeClr val="accent1">
                  <a:lumMod val="40000"/>
                  <a:lumOff val="60000"/>
                </a:schemeClr>
              </a:solidFill>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6" name="Rectangle 5"/>
          <p:cNvSpPr>
            <a:spLocks noChangeArrowheads="1"/>
          </p:cNvSpPr>
          <p:nvPr/>
        </p:nvSpPr>
        <p:spPr bwMode="auto">
          <a:xfrm>
            <a:off x="0" y="3429000"/>
            <a:ext cx="9144000" cy="2369880"/>
          </a:xfrm>
          <a:prstGeom prst="rect">
            <a:avLst/>
          </a:prstGeom>
          <a:noFill/>
          <a:ln w="9525">
            <a:noFill/>
            <a:miter lim="800000"/>
            <a:headEnd/>
            <a:tailEnd/>
          </a:ln>
        </p:spPr>
        <p:txBody>
          <a:bodyPr wrap="square">
            <a:spAutoFit/>
          </a:bodyPr>
          <a:lstStyle/>
          <a:p>
            <a:r>
              <a:rPr lang="fr-FR" sz="3200" dirty="0">
                <a:solidFill>
                  <a:srgbClr val="FF0000"/>
                </a:solidFill>
              </a:rPr>
              <a:t>débattrons : avec 2 t  </a:t>
            </a:r>
          </a:p>
          <a:p>
            <a:r>
              <a:rPr lang="fr-FR" sz="3200" dirty="0">
                <a:solidFill>
                  <a:srgbClr val="FF0000"/>
                </a:solidFill>
              </a:rPr>
              <a:t>tête reposée : </a:t>
            </a:r>
            <a:r>
              <a:rPr lang="fr-FR" sz="2800" i="1" dirty="0"/>
              <a:t>il ne s’agit pas de déposer votre tête sur le billot pour éviter définitivement toute agitation.</a:t>
            </a:r>
          </a:p>
          <a:p>
            <a:r>
              <a:rPr lang="fr-FR" sz="2800" i="1" dirty="0"/>
              <a:t>Il est intéressant de noter ce raccourci (sic) entre la tête et le cerveau.</a:t>
            </a:r>
            <a:endParaRPr lang="fr-FR" sz="2000" i="1" dirty="0"/>
          </a:p>
        </p:txBody>
      </p:sp>
      <p:sp>
        <p:nvSpPr>
          <p:cNvPr id="15361" name="Rectangle 1"/>
          <p:cNvSpPr>
            <a:spLocks noChangeArrowheads="1"/>
          </p:cNvSpPr>
          <p:nvPr/>
        </p:nvSpPr>
        <p:spPr bwMode="auto">
          <a:xfrm>
            <a:off x="179512" y="537604"/>
            <a:ext cx="8964488" cy="2246769"/>
          </a:xfrm>
          <a:prstGeom prst="rect">
            <a:avLst/>
          </a:prstGeom>
          <a:noFill/>
          <a:ln w="9525">
            <a:noFill/>
            <a:miter lim="800000"/>
            <a:headEnd/>
            <a:tailEnd/>
          </a:ln>
          <a:effectLst/>
        </p:spPr>
        <p:txBody>
          <a:bodyPr wrap="square" anchor="ctr">
            <a:spAutoFit/>
          </a:bodyPr>
          <a:lstStyle/>
          <a:p>
            <a:r>
              <a:rPr lang="fr-FR" sz="2800" dirty="0"/>
              <a:t>Bon, je ne souhaite pas vous donner un rhume de cerveau. Mais lequel est le plus performant, de celui de la femme ou de l’homme ? J’entends l’effervescence dans la salle. Gardons notre maîtrise jusqu’à la fin de notre dictée et nous en </a:t>
            </a:r>
            <a:r>
              <a:rPr lang="fr-FR" sz="2800" dirty="0">
                <a:solidFill>
                  <a:srgbClr val="FF0000"/>
                </a:solidFill>
              </a:rPr>
              <a:t>débattrons</a:t>
            </a:r>
            <a:r>
              <a:rPr lang="fr-FR" sz="2800" dirty="0"/>
              <a:t> à </a:t>
            </a:r>
            <a:r>
              <a:rPr lang="fr-FR" sz="2800" dirty="0">
                <a:solidFill>
                  <a:srgbClr val="FF0000"/>
                </a:solidFill>
              </a:rPr>
              <a:t>tête reposée</a:t>
            </a:r>
            <a:r>
              <a:rPr lang="fr-FR" sz="2800" dirty="0"/>
              <a:t>.</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15361" name="Rectangle 1"/>
          <p:cNvSpPr>
            <a:spLocks noChangeArrowheads="1"/>
          </p:cNvSpPr>
          <p:nvPr/>
        </p:nvSpPr>
        <p:spPr bwMode="auto">
          <a:xfrm>
            <a:off x="179512" y="332656"/>
            <a:ext cx="8964488" cy="3785652"/>
          </a:xfrm>
          <a:prstGeom prst="rect">
            <a:avLst/>
          </a:prstGeom>
          <a:noFill/>
          <a:ln w="9525">
            <a:noFill/>
            <a:miter lim="800000"/>
            <a:headEnd/>
            <a:tailEnd/>
          </a:ln>
          <a:effectLst/>
        </p:spPr>
        <p:txBody>
          <a:bodyPr wrap="square" anchor="ctr">
            <a:spAutoFit/>
          </a:bodyPr>
          <a:lstStyle/>
          <a:p>
            <a:r>
              <a:rPr lang="fr-FR" sz="2800" dirty="0"/>
              <a:t>Longtemps </a:t>
            </a:r>
            <a:r>
              <a:rPr lang="fr-FR" sz="2800" dirty="0">
                <a:solidFill>
                  <a:srgbClr val="FF0000"/>
                </a:solidFill>
              </a:rPr>
              <a:t>mystérieux</a:t>
            </a:r>
            <a:r>
              <a:rPr lang="fr-FR" sz="2800" dirty="0"/>
              <a:t>, le cerveau n'en finit pas de nous dévoiler ses secrets les plus </a:t>
            </a:r>
            <a:r>
              <a:rPr lang="fr-FR" sz="2800" dirty="0">
                <a:solidFill>
                  <a:srgbClr val="FF0000"/>
                </a:solidFill>
              </a:rPr>
              <a:t>étonnants</a:t>
            </a:r>
            <a:r>
              <a:rPr lang="fr-FR" sz="2800" dirty="0"/>
              <a:t>. Celui-ci regorge de </a:t>
            </a:r>
            <a:r>
              <a:rPr lang="fr-FR" sz="2800" dirty="0">
                <a:solidFill>
                  <a:srgbClr val="FF0000"/>
                </a:solidFill>
              </a:rPr>
              <a:t>corridors</a:t>
            </a:r>
            <a:r>
              <a:rPr lang="fr-FR" sz="2800" dirty="0"/>
              <a:t> des plus </a:t>
            </a:r>
            <a:r>
              <a:rPr lang="fr-FR" sz="2800" dirty="0">
                <a:solidFill>
                  <a:srgbClr val="FF0000"/>
                </a:solidFill>
              </a:rPr>
              <a:t>tortueux</a:t>
            </a:r>
            <a:r>
              <a:rPr lang="fr-FR" sz="2800" dirty="0"/>
              <a:t>.</a:t>
            </a:r>
          </a:p>
          <a:p>
            <a:r>
              <a:rPr lang="fr-FR" sz="2800" dirty="0"/>
              <a:t>   </a:t>
            </a:r>
          </a:p>
          <a:p>
            <a:r>
              <a:rPr lang="fr-FR" sz="2800" dirty="0"/>
              <a:t>                                                     </a:t>
            </a:r>
            <a:r>
              <a:rPr lang="fr-FR" i="1" u="sng" dirty="0"/>
              <a:t>Fin de la dictée des jeunes </a:t>
            </a:r>
          </a:p>
          <a:p>
            <a:r>
              <a:rPr lang="fr-FR" sz="3600" b="1" dirty="0" err="1">
                <a:solidFill>
                  <a:srgbClr val="FF0000"/>
                </a:solidFill>
              </a:rPr>
              <a:t>Ies</a:t>
            </a:r>
            <a:r>
              <a:rPr lang="fr-FR" sz="3600" b="1" dirty="0">
                <a:solidFill>
                  <a:srgbClr val="FF0000"/>
                </a:solidFill>
              </a:rPr>
              <a:t> avez-vous repérés ?</a:t>
            </a:r>
          </a:p>
          <a:p>
            <a:r>
              <a:rPr lang="fr-FR" sz="3600" b="1" dirty="0">
                <a:solidFill>
                  <a:srgbClr val="FF0000"/>
                </a:solidFill>
              </a:rPr>
              <a:t> </a:t>
            </a:r>
          </a:p>
          <a:p>
            <a:endParaRPr lang="fr-FR" sz="2800" dirty="0">
              <a:solidFill>
                <a:schemeClr val="accent1">
                  <a:lumMod val="40000"/>
                  <a:lumOff val="60000"/>
                </a:schemeClr>
              </a:solidFill>
            </a:endParaRPr>
          </a:p>
        </p:txBody>
      </p:sp>
      <p:sp>
        <p:nvSpPr>
          <p:cNvPr id="5" name="Rectangle 4"/>
          <p:cNvSpPr>
            <a:spLocks noChangeArrowheads="1"/>
          </p:cNvSpPr>
          <p:nvPr/>
        </p:nvSpPr>
        <p:spPr bwMode="auto">
          <a:xfrm>
            <a:off x="0" y="2852936"/>
            <a:ext cx="9144000" cy="3416320"/>
          </a:xfrm>
          <a:prstGeom prst="rect">
            <a:avLst/>
          </a:prstGeom>
          <a:noFill/>
          <a:ln w="9525">
            <a:noFill/>
            <a:miter lim="800000"/>
            <a:headEnd/>
            <a:tailEnd/>
          </a:ln>
        </p:spPr>
        <p:txBody>
          <a:bodyPr wrap="square">
            <a:spAutoFit/>
          </a:bodyPr>
          <a:lstStyle/>
          <a:p>
            <a:endParaRPr lang="fr-FR" sz="3200" dirty="0">
              <a:solidFill>
                <a:srgbClr val="FF0000"/>
              </a:solidFill>
            </a:endParaRPr>
          </a:p>
          <a:p>
            <a:r>
              <a:rPr lang="fr-FR" sz="3200" dirty="0">
                <a:solidFill>
                  <a:srgbClr val="FF0000"/>
                </a:solidFill>
              </a:rPr>
              <a:t>   le y et le x dans mystérieux : </a:t>
            </a:r>
          </a:p>
          <a:p>
            <a:r>
              <a:rPr lang="fr-FR" sz="3200" dirty="0">
                <a:solidFill>
                  <a:srgbClr val="FF0000"/>
                </a:solidFill>
              </a:rPr>
              <a:t>   le double n dans étonnants </a:t>
            </a:r>
          </a:p>
          <a:p>
            <a:r>
              <a:rPr lang="fr-FR" sz="3200" dirty="0">
                <a:solidFill>
                  <a:srgbClr val="FF0000"/>
                </a:solidFill>
              </a:rPr>
              <a:t>   le trait d’union dans celui-ci</a:t>
            </a:r>
          </a:p>
          <a:p>
            <a:r>
              <a:rPr lang="fr-FR" sz="3200" dirty="0">
                <a:solidFill>
                  <a:srgbClr val="FF0000"/>
                </a:solidFill>
              </a:rPr>
              <a:t>   le double </a:t>
            </a:r>
            <a:r>
              <a:rPr lang="fr-FR" sz="3200" dirty="0" err="1">
                <a:solidFill>
                  <a:srgbClr val="FF0000"/>
                </a:solidFill>
              </a:rPr>
              <a:t>rr</a:t>
            </a:r>
            <a:r>
              <a:rPr lang="fr-FR" sz="3200" dirty="0">
                <a:solidFill>
                  <a:srgbClr val="FF0000"/>
                </a:solidFill>
              </a:rPr>
              <a:t> dans corridors</a:t>
            </a:r>
          </a:p>
          <a:p>
            <a:r>
              <a:rPr lang="fr-FR" sz="3200" dirty="0">
                <a:solidFill>
                  <a:srgbClr val="FF0000"/>
                </a:solidFill>
              </a:rPr>
              <a:t>   le x de tortueux</a:t>
            </a:r>
          </a:p>
          <a:p>
            <a:endParaRPr lang="fr-FR" sz="2400"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15361" name="Rectangle 1"/>
          <p:cNvSpPr>
            <a:spLocks noChangeArrowheads="1"/>
          </p:cNvSpPr>
          <p:nvPr/>
        </p:nvSpPr>
        <p:spPr bwMode="auto">
          <a:xfrm>
            <a:off x="179512" y="363435"/>
            <a:ext cx="8964488" cy="3108543"/>
          </a:xfrm>
          <a:prstGeom prst="rect">
            <a:avLst/>
          </a:prstGeom>
          <a:noFill/>
          <a:ln w="9525">
            <a:noFill/>
            <a:miter lim="800000"/>
            <a:headEnd/>
            <a:tailEnd/>
          </a:ln>
          <a:effectLst/>
        </p:spPr>
        <p:txBody>
          <a:bodyPr wrap="square" anchor="ctr">
            <a:spAutoFit/>
          </a:bodyPr>
          <a:lstStyle/>
          <a:p>
            <a:r>
              <a:rPr lang="fr-FR" sz="2800" dirty="0"/>
              <a:t>Le cerveau est un organe complexe, constitué de </a:t>
            </a:r>
            <a:r>
              <a:rPr lang="fr-FR" sz="2800" dirty="0">
                <a:solidFill>
                  <a:srgbClr val="FF0000"/>
                </a:solidFill>
              </a:rPr>
              <a:t>cent</a:t>
            </a:r>
            <a:r>
              <a:rPr lang="fr-FR" sz="2800" dirty="0"/>
              <a:t> milliards de neurones et de </a:t>
            </a:r>
            <a:r>
              <a:rPr lang="fr-FR" sz="2800" dirty="0">
                <a:solidFill>
                  <a:srgbClr val="FF0000"/>
                </a:solidFill>
              </a:rPr>
              <a:t>cent mille </a:t>
            </a:r>
            <a:r>
              <a:rPr lang="fr-FR" sz="2800" dirty="0"/>
              <a:t>milliards de </a:t>
            </a:r>
            <a:r>
              <a:rPr lang="fr-FR" sz="2800" dirty="0">
                <a:solidFill>
                  <a:srgbClr val="FF0000"/>
                </a:solidFill>
              </a:rPr>
              <a:t>synapses</a:t>
            </a:r>
            <a:r>
              <a:rPr lang="fr-FR" sz="2800" dirty="0"/>
              <a:t>. </a:t>
            </a:r>
            <a:r>
              <a:rPr lang="fr-FR" sz="2800" dirty="0">
                <a:solidFill>
                  <a:schemeClr val="accent1">
                    <a:lumMod val="40000"/>
                    <a:lumOff val="60000"/>
                  </a:schemeClr>
                </a:solidFill>
              </a:rPr>
              <a:t>Il est le skippeur de notre vie végétative, le siège de nos pensées et de nos actes conscients et inconscients, de notre mémoire et de nos rêves, de nos relations sociales, de nos sentiments, de notre psychologie.</a:t>
            </a:r>
          </a:p>
        </p:txBody>
      </p:sp>
      <p:sp>
        <p:nvSpPr>
          <p:cNvPr id="6" name="ZoneTexte 5"/>
          <p:cNvSpPr txBox="1"/>
          <p:nvPr/>
        </p:nvSpPr>
        <p:spPr>
          <a:xfrm>
            <a:off x="251520" y="2780928"/>
            <a:ext cx="8640960" cy="3539430"/>
          </a:xfrm>
          <a:prstGeom prst="rect">
            <a:avLst/>
          </a:prstGeom>
          <a:noFill/>
        </p:spPr>
        <p:txBody>
          <a:bodyPr wrap="square" rtlCol="0">
            <a:spAutoFit/>
          </a:bodyPr>
          <a:lstStyle/>
          <a:p>
            <a:r>
              <a:rPr lang="fr-FR" sz="2800" dirty="0"/>
              <a:t>On ne mettra </a:t>
            </a:r>
            <a:r>
              <a:rPr lang="fr-FR" sz="2800" dirty="0">
                <a:solidFill>
                  <a:srgbClr val="FF0000"/>
                </a:solidFill>
              </a:rPr>
              <a:t>pas de s  </a:t>
            </a:r>
            <a:r>
              <a:rPr lang="fr-FR" sz="2800" i="1" dirty="0"/>
              <a:t>ni à cent , ni à cent mille car il sont suivis de milliards (un nombre)</a:t>
            </a:r>
          </a:p>
          <a:p>
            <a:endParaRPr lang="fr-FR" sz="2800" dirty="0">
              <a:solidFill>
                <a:srgbClr val="FF0000"/>
              </a:solidFill>
            </a:endParaRPr>
          </a:p>
          <a:p>
            <a:r>
              <a:rPr lang="fr-FR" sz="2800" dirty="0">
                <a:solidFill>
                  <a:srgbClr val="FF0000"/>
                </a:solidFill>
              </a:rPr>
              <a:t>Synapses :</a:t>
            </a:r>
            <a:br>
              <a:rPr lang="fr-FR" sz="2400" dirty="0"/>
            </a:br>
            <a:r>
              <a:rPr lang="fr-FR" sz="2800" i="1" dirty="0"/>
              <a:t>La synapse est la zone de connexion permettant le passage de l'influx nerveux ( information) entre deux neurones (cellules nerveuses), ou entre un neurone et un muscle.</a:t>
            </a:r>
            <a:endParaRPr lang="fr-FR" sz="3200" i="1" dirty="0">
              <a:solidFill>
                <a:srgbClr val="FF0000"/>
              </a:solidFill>
            </a:endParaRPr>
          </a:p>
        </p:txBody>
      </p:sp>
    </p:spTree>
  </p:cSld>
  <p:clrMapOvr>
    <a:masterClrMapping/>
  </p:clrMapOvr>
  <p:transition spd="slow">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15361" name="Rectangle 1"/>
          <p:cNvSpPr>
            <a:spLocks noChangeArrowheads="1"/>
          </p:cNvSpPr>
          <p:nvPr/>
        </p:nvSpPr>
        <p:spPr bwMode="auto">
          <a:xfrm>
            <a:off x="179512" y="794322"/>
            <a:ext cx="8964488" cy="2246769"/>
          </a:xfrm>
          <a:prstGeom prst="rect">
            <a:avLst/>
          </a:prstGeom>
          <a:noFill/>
          <a:ln w="9525">
            <a:noFill/>
            <a:miter lim="800000"/>
            <a:headEnd/>
            <a:tailEnd/>
          </a:ln>
          <a:effectLst/>
        </p:spPr>
        <p:txBody>
          <a:bodyPr wrap="square" anchor="ctr">
            <a:spAutoFit/>
          </a:bodyPr>
          <a:lstStyle/>
          <a:p>
            <a:r>
              <a:rPr lang="fr-FR" sz="2800" dirty="0"/>
              <a:t>Il est le </a:t>
            </a:r>
            <a:r>
              <a:rPr lang="fr-FR" sz="2800" dirty="0">
                <a:solidFill>
                  <a:srgbClr val="FF0000"/>
                </a:solidFill>
              </a:rPr>
              <a:t>skippeur</a:t>
            </a:r>
            <a:r>
              <a:rPr lang="fr-FR" sz="2800" dirty="0"/>
              <a:t> de notre vie végétative, le siège de nos pensées et de nos actes </a:t>
            </a:r>
            <a:r>
              <a:rPr lang="fr-FR" sz="2800" dirty="0">
                <a:solidFill>
                  <a:srgbClr val="FF0000"/>
                </a:solidFill>
              </a:rPr>
              <a:t>conscients</a:t>
            </a:r>
            <a:r>
              <a:rPr lang="fr-FR" sz="2800" dirty="0"/>
              <a:t> et </a:t>
            </a:r>
            <a:r>
              <a:rPr lang="fr-FR" sz="2800" dirty="0">
                <a:solidFill>
                  <a:srgbClr val="FF0000"/>
                </a:solidFill>
              </a:rPr>
              <a:t>inconscients</a:t>
            </a:r>
            <a:r>
              <a:rPr lang="fr-FR" sz="2800" dirty="0"/>
              <a:t>, de notre mémoire et de nos </a:t>
            </a:r>
            <a:r>
              <a:rPr lang="fr-FR" sz="2800" dirty="0">
                <a:solidFill>
                  <a:srgbClr val="FF0000"/>
                </a:solidFill>
              </a:rPr>
              <a:t>rêves</a:t>
            </a:r>
            <a:r>
              <a:rPr lang="fr-FR" sz="2800" dirty="0"/>
              <a:t>, de nos relations sociales, de nos sentiments, de notre </a:t>
            </a:r>
            <a:r>
              <a:rPr lang="fr-FR" sz="2800" dirty="0">
                <a:solidFill>
                  <a:srgbClr val="FF0000"/>
                </a:solidFill>
              </a:rPr>
              <a:t>psychologie</a:t>
            </a:r>
            <a:r>
              <a:rPr lang="fr-FR" sz="2800" dirty="0"/>
              <a:t>.</a:t>
            </a:r>
          </a:p>
        </p:txBody>
      </p:sp>
      <p:sp>
        <p:nvSpPr>
          <p:cNvPr id="6" name="ZoneTexte 5"/>
          <p:cNvSpPr txBox="1"/>
          <p:nvPr/>
        </p:nvSpPr>
        <p:spPr>
          <a:xfrm>
            <a:off x="179512" y="3645024"/>
            <a:ext cx="8640960" cy="2308324"/>
          </a:xfrm>
          <a:prstGeom prst="rect">
            <a:avLst/>
          </a:prstGeom>
          <a:noFill/>
        </p:spPr>
        <p:txBody>
          <a:bodyPr wrap="square" rtlCol="0">
            <a:spAutoFit/>
          </a:bodyPr>
          <a:lstStyle/>
          <a:p>
            <a:r>
              <a:rPr lang="fr-FR" sz="2800" dirty="0">
                <a:solidFill>
                  <a:srgbClr val="FF0000"/>
                </a:solidFill>
              </a:rPr>
              <a:t>skippeur</a:t>
            </a:r>
            <a:r>
              <a:rPr lang="fr-FR" sz="2800" dirty="0"/>
              <a:t> </a:t>
            </a:r>
            <a:r>
              <a:rPr lang="fr-FR" sz="2800" i="1" dirty="0"/>
              <a:t>c’est celui qui analyse et décide de l’action. Notre cerveau est bien le skippeur de notre vie. </a:t>
            </a:r>
          </a:p>
          <a:p>
            <a:r>
              <a:rPr lang="fr-FR" sz="2800" dirty="0">
                <a:solidFill>
                  <a:srgbClr val="FF0000"/>
                </a:solidFill>
              </a:rPr>
              <a:t>conscients et inconscients:     </a:t>
            </a:r>
            <a:r>
              <a:rPr lang="fr-FR" sz="2800" i="1" dirty="0"/>
              <a:t>le </a:t>
            </a:r>
            <a:r>
              <a:rPr lang="fr-FR" sz="2800" i="1" dirty="0" err="1"/>
              <a:t>sc</a:t>
            </a:r>
            <a:r>
              <a:rPr lang="fr-FR" sz="2800" i="1" dirty="0"/>
              <a:t> vous a piégé?</a:t>
            </a:r>
          </a:p>
          <a:p>
            <a:r>
              <a:rPr lang="fr-FR" sz="2800" dirty="0">
                <a:solidFill>
                  <a:srgbClr val="FF0000"/>
                </a:solidFill>
              </a:rPr>
              <a:t>rêves : </a:t>
            </a:r>
            <a:r>
              <a:rPr lang="fr-FR" sz="2800" i="1" dirty="0"/>
              <a:t>toujours cet accent !</a:t>
            </a:r>
          </a:p>
          <a:p>
            <a:r>
              <a:rPr lang="fr-FR" sz="2800" dirty="0">
                <a:solidFill>
                  <a:srgbClr val="FF0000"/>
                </a:solidFill>
              </a:rPr>
              <a:t>psychologie : </a:t>
            </a:r>
            <a:r>
              <a:rPr lang="fr-FR" sz="2800" i="1" dirty="0"/>
              <a:t>un y et un h  qu’on aura pas oubliés</a:t>
            </a:r>
            <a:endParaRPr lang="fr-FR" sz="3200" i="1" dirty="0"/>
          </a:p>
        </p:txBody>
      </p:sp>
    </p:spTree>
  </p:cSld>
  <p:clrMapOvr>
    <a:masterClrMapping/>
  </p:clrMapOvr>
  <p:transition spd="slow">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title"/>
          </p:nvPr>
        </p:nvSpPr>
        <p:spPr/>
        <p:txBody>
          <a:bodyPr/>
          <a:lstStyle/>
          <a:p>
            <a:r>
              <a:rPr lang="fr-FR" b="1"/>
              <a:t>Correction de la dictée</a:t>
            </a:r>
          </a:p>
        </p:txBody>
      </p:sp>
      <p:sp>
        <p:nvSpPr>
          <p:cNvPr id="2051" name="Espace réservé du contenu 2"/>
          <p:cNvSpPr>
            <a:spLocks noGrp="1"/>
          </p:cNvSpPr>
          <p:nvPr>
            <p:ph idx="1"/>
          </p:nvPr>
        </p:nvSpPr>
        <p:spPr>
          <a:xfrm>
            <a:off x="0" y="1844675"/>
            <a:ext cx="9144000" cy="3125788"/>
          </a:xfrm>
        </p:spPr>
        <p:txBody>
          <a:bodyPr/>
          <a:lstStyle/>
          <a:p>
            <a:pPr algn="ctr">
              <a:buFont typeface="Arial" charset="0"/>
              <a:buNone/>
            </a:pPr>
            <a:r>
              <a:rPr lang="fr-FR" sz="4400" dirty="0"/>
              <a:t>Entourez d’un </a:t>
            </a:r>
            <a:r>
              <a:rPr lang="fr-FR" sz="4400" b="1" dirty="0"/>
              <a:t>petit cercle </a:t>
            </a:r>
            <a:r>
              <a:rPr lang="fr-FR" sz="4400" dirty="0"/>
              <a:t>les fautes </a:t>
            </a:r>
          </a:p>
          <a:p>
            <a:pPr algn="ctr">
              <a:buFont typeface="Arial" charset="0"/>
              <a:buNone/>
            </a:pPr>
            <a:r>
              <a:rPr lang="fr-FR" sz="4400" dirty="0"/>
              <a:t>sur la copie que vous corrigez </a:t>
            </a:r>
          </a:p>
          <a:p>
            <a:pPr algn="ctr">
              <a:buFont typeface="Arial" charset="0"/>
              <a:buNone/>
            </a:pPr>
            <a:r>
              <a:rPr lang="fr-FR" sz="4400" dirty="0"/>
              <a:t>et notez sur la 1ère page </a:t>
            </a:r>
          </a:p>
          <a:p>
            <a:pPr algn="ctr">
              <a:buFont typeface="Arial" charset="0"/>
              <a:buNone/>
            </a:pPr>
            <a:r>
              <a:rPr lang="fr-FR" sz="4400" dirty="0"/>
              <a:t>le </a:t>
            </a:r>
            <a:r>
              <a:rPr lang="fr-FR" sz="4400" b="1" dirty="0"/>
              <a:t>nombre de cercles</a:t>
            </a:r>
          </a:p>
        </p:txBody>
      </p:sp>
      <p:pic>
        <p:nvPicPr>
          <p:cNvPr id="2052" name="Image 3" descr="logo 2013 transparent.png"/>
          <p:cNvPicPr>
            <a:picLocks noChangeAspect="1"/>
          </p:cNvPicPr>
          <p:nvPr/>
        </p:nvPicPr>
        <p:blipFill>
          <a:blip r:embed="rId2" cstate="print"/>
          <a:srcRect/>
          <a:stretch>
            <a:fillRect/>
          </a:stretch>
        </p:blipFill>
        <p:spPr bwMode="auto">
          <a:xfrm>
            <a:off x="6227763" y="5622925"/>
            <a:ext cx="2771775" cy="1052513"/>
          </a:xfrm>
          <a:prstGeom prst="rect">
            <a:avLst/>
          </a:prstGeom>
          <a:noFill/>
          <a:ln w="9525">
            <a:noFill/>
            <a:miter lim="800000"/>
            <a:headEnd/>
            <a:tailEnd/>
          </a:ln>
        </p:spPr>
      </p:pic>
    </p:spTree>
  </p:cSld>
  <p:clrMapOvr>
    <a:masterClrMapping/>
  </p:clrMapOvr>
  <p:transition spd="slow">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15361" name="Rectangle 1"/>
          <p:cNvSpPr>
            <a:spLocks noChangeArrowheads="1"/>
          </p:cNvSpPr>
          <p:nvPr/>
        </p:nvSpPr>
        <p:spPr bwMode="auto">
          <a:xfrm>
            <a:off x="179512" y="363436"/>
            <a:ext cx="8964488" cy="3108543"/>
          </a:xfrm>
          <a:prstGeom prst="rect">
            <a:avLst/>
          </a:prstGeom>
          <a:noFill/>
          <a:ln w="9525">
            <a:noFill/>
            <a:miter lim="800000"/>
            <a:headEnd/>
            <a:tailEnd/>
          </a:ln>
          <a:effectLst/>
        </p:spPr>
        <p:txBody>
          <a:bodyPr wrap="square" anchor="ctr">
            <a:spAutoFit/>
          </a:bodyPr>
          <a:lstStyle/>
          <a:p>
            <a:r>
              <a:rPr lang="fr-FR" sz="2800" dirty="0"/>
              <a:t>Les découvertes en </a:t>
            </a:r>
            <a:r>
              <a:rPr lang="fr-FR" sz="2800" dirty="0">
                <a:solidFill>
                  <a:srgbClr val="FF0000"/>
                </a:solidFill>
              </a:rPr>
              <a:t>neurosciences</a:t>
            </a:r>
            <a:r>
              <a:rPr lang="fr-FR" sz="2800" dirty="0"/>
              <a:t> se multiplient au </a:t>
            </a:r>
            <a:r>
              <a:rPr lang="fr-FR" sz="2800" dirty="0">
                <a:solidFill>
                  <a:srgbClr val="FF0000"/>
                </a:solidFill>
              </a:rPr>
              <a:t>rythme</a:t>
            </a:r>
            <a:r>
              <a:rPr lang="fr-FR" sz="2800" dirty="0"/>
              <a:t> des progrès réalisés, </a:t>
            </a:r>
            <a:r>
              <a:rPr lang="fr-FR" sz="2800" dirty="0">
                <a:solidFill>
                  <a:schemeClr val="accent1">
                    <a:lumMod val="40000"/>
                    <a:lumOff val="60000"/>
                  </a:schemeClr>
                </a:solidFill>
              </a:rPr>
              <a:t>voire à la mesure de l'enthousiasme des chercheurs.</a:t>
            </a:r>
          </a:p>
          <a:p>
            <a:r>
              <a:rPr lang="fr-FR" sz="2800" dirty="0">
                <a:solidFill>
                  <a:schemeClr val="accent1">
                    <a:lumMod val="40000"/>
                    <a:lumOff val="60000"/>
                  </a:schemeClr>
                </a:solidFill>
              </a:rPr>
              <a:t>Nombre de dysfonctionnements du cerveau sont sources de maladies, comme la  schizophrénie, encore impossibles à traiter. Y a-t-il de quoi se mettre martel en tête ?</a:t>
            </a:r>
          </a:p>
        </p:txBody>
      </p:sp>
      <p:sp>
        <p:nvSpPr>
          <p:cNvPr id="5" name="ZoneTexte 4"/>
          <p:cNvSpPr txBox="1"/>
          <p:nvPr/>
        </p:nvSpPr>
        <p:spPr>
          <a:xfrm>
            <a:off x="251520" y="2636912"/>
            <a:ext cx="8640960" cy="3231654"/>
          </a:xfrm>
          <a:prstGeom prst="rect">
            <a:avLst/>
          </a:prstGeom>
          <a:noFill/>
        </p:spPr>
        <p:txBody>
          <a:bodyPr wrap="square" rtlCol="0">
            <a:spAutoFit/>
          </a:bodyPr>
          <a:lstStyle/>
          <a:p>
            <a:r>
              <a:rPr lang="fr-FR" sz="3200" dirty="0">
                <a:solidFill>
                  <a:srgbClr val="FF0000"/>
                </a:solidFill>
              </a:rPr>
              <a:t>Neurosciences </a:t>
            </a:r>
            <a:r>
              <a:rPr lang="fr-FR" sz="2800" i="1" dirty="0"/>
              <a:t>Les </a:t>
            </a:r>
            <a:r>
              <a:rPr lang="fr-FR" sz="2800" b="1" i="1" dirty="0"/>
              <a:t>Neurosciences</a:t>
            </a:r>
            <a:r>
              <a:rPr lang="fr-FR" sz="2800" i="1" dirty="0"/>
              <a:t> englobent toutes les disciplines étudiant l'anatomie et le fonctionnement du système nerveux (cerveau, moelle épinière, nerfs, organes des sens et système nerveux autonome) et ses maladies.</a:t>
            </a:r>
            <a:endParaRPr lang="fr-FR" sz="3200" i="1" dirty="0">
              <a:solidFill>
                <a:srgbClr val="FF0000"/>
              </a:solidFill>
            </a:endParaRPr>
          </a:p>
          <a:p>
            <a:r>
              <a:rPr lang="fr-FR" sz="3200" dirty="0">
                <a:solidFill>
                  <a:srgbClr val="FF0000"/>
                </a:solidFill>
              </a:rPr>
              <a:t>Rythme : </a:t>
            </a:r>
            <a:r>
              <a:rPr lang="fr-FR" sz="2800" i="1" dirty="0"/>
              <a:t>Cadence à laquelle s’effectuent les progrès.</a:t>
            </a:r>
            <a:endParaRPr lang="fr-FR" sz="4000" i="1" dirty="0"/>
          </a:p>
        </p:txBody>
      </p:sp>
    </p:spTree>
  </p:cSld>
  <p:clrMapOvr>
    <a:masterClrMapping/>
  </p:clrMapOvr>
  <p:transition spd="slow">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15361" name="Rectangle 1"/>
          <p:cNvSpPr>
            <a:spLocks noChangeArrowheads="1"/>
          </p:cNvSpPr>
          <p:nvPr/>
        </p:nvSpPr>
        <p:spPr bwMode="auto">
          <a:xfrm>
            <a:off x="179512" y="260648"/>
            <a:ext cx="8964488" cy="3108543"/>
          </a:xfrm>
          <a:prstGeom prst="rect">
            <a:avLst/>
          </a:prstGeom>
          <a:noFill/>
          <a:ln w="9525">
            <a:noFill/>
            <a:miter lim="800000"/>
            <a:headEnd/>
            <a:tailEnd/>
          </a:ln>
          <a:effectLst/>
        </p:spPr>
        <p:txBody>
          <a:bodyPr wrap="square" anchor="ctr">
            <a:spAutoFit/>
          </a:bodyPr>
          <a:lstStyle/>
          <a:p>
            <a:r>
              <a:rPr lang="fr-FR" sz="2800" dirty="0"/>
              <a:t>Les découvertes en neurosciences se multiplient au rythme des progrès réalisés, </a:t>
            </a:r>
            <a:r>
              <a:rPr lang="fr-FR" sz="2800" dirty="0">
                <a:solidFill>
                  <a:srgbClr val="FF0000"/>
                </a:solidFill>
              </a:rPr>
              <a:t>voire</a:t>
            </a:r>
            <a:r>
              <a:rPr lang="fr-FR" sz="2800" dirty="0"/>
              <a:t> à la mesure de </a:t>
            </a:r>
            <a:r>
              <a:rPr lang="fr-FR" sz="2800" dirty="0">
                <a:solidFill>
                  <a:srgbClr val="FF0000"/>
                </a:solidFill>
              </a:rPr>
              <a:t>l'enthousiasme</a:t>
            </a:r>
            <a:r>
              <a:rPr lang="fr-FR" sz="2800" dirty="0"/>
              <a:t> des chercheurs.</a:t>
            </a:r>
          </a:p>
          <a:p>
            <a:r>
              <a:rPr lang="fr-FR" sz="2800" dirty="0">
                <a:solidFill>
                  <a:schemeClr val="accent1">
                    <a:lumMod val="40000"/>
                    <a:lumOff val="60000"/>
                  </a:schemeClr>
                </a:solidFill>
              </a:rPr>
              <a:t>Nombre de dysfonctionnements du cerveau sont sources de maladies, comme la  schizophrénie, encore impossibles à traiter. Y a-t-il de quoi se mettre martel en tête ?</a:t>
            </a:r>
          </a:p>
        </p:txBody>
      </p:sp>
      <p:sp>
        <p:nvSpPr>
          <p:cNvPr id="5" name="ZoneTexte 4"/>
          <p:cNvSpPr txBox="1"/>
          <p:nvPr/>
        </p:nvSpPr>
        <p:spPr>
          <a:xfrm>
            <a:off x="323528" y="2307644"/>
            <a:ext cx="8640960" cy="3847207"/>
          </a:xfrm>
          <a:prstGeom prst="rect">
            <a:avLst/>
          </a:prstGeom>
          <a:noFill/>
        </p:spPr>
        <p:txBody>
          <a:bodyPr wrap="square" rtlCol="0">
            <a:spAutoFit/>
          </a:bodyPr>
          <a:lstStyle/>
          <a:p>
            <a:r>
              <a:rPr lang="fr-FR" sz="3200" dirty="0">
                <a:solidFill>
                  <a:srgbClr val="FF0000"/>
                </a:solidFill>
              </a:rPr>
              <a:t>Voire</a:t>
            </a:r>
            <a:r>
              <a:rPr lang="fr-FR" sz="3200" dirty="0"/>
              <a:t>  : </a:t>
            </a:r>
            <a:r>
              <a:rPr lang="fr-FR" sz="2800" i="1" dirty="0"/>
              <a:t>voir, voire . Ne pas confondre le VERBE voir</a:t>
            </a:r>
          </a:p>
          <a:p>
            <a:r>
              <a:rPr lang="fr-FR" sz="2800" i="1" dirty="0"/>
              <a:t>                                       et la  CONJONCTION  voire.</a:t>
            </a:r>
          </a:p>
          <a:p>
            <a:endParaRPr lang="fr-FR" sz="4000" i="1" dirty="0">
              <a:solidFill>
                <a:srgbClr val="FF0000"/>
              </a:solidFill>
            </a:endParaRPr>
          </a:p>
          <a:p>
            <a:r>
              <a:rPr lang="fr-FR" sz="3200" dirty="0">
                <a:solidFill>
                  <a:srgbClr val="FF0000"/>
                </a:solidFill>
              </a:rPr>
              <a:t>Enthousiasme: </a:t>
            </a:r>
            <a:r>
              <a:rPr lang="fr-FR" sz="2800" i="1" dirty="0"/>
              <a:t>nom masculin .Émotion puissante qui s'empare de quelqu'un à propos de quelqu'un ou de quelque chose et qui se manifeste par des signes extérieurs d'admiration, de contentement ,</a:t>
            </a:r>
          </a:p>
          <a:p>
            <a:r>
              <a:rPr lang="fr-FR" sz="2800" i="1" dirty="0"/>
              <a:t>d’exaltation.</a:t>
            </a:r>
            <a:endParaRPr lang="fr-FR" sz="3200" i="1" dirty="0">
              <a:solidFill>
                <a:srgbClr val="FF0000"/>
              </a:solidFill>
            </a:endParaRPr>
          </a:p>
        </p:txBody>
      </p:sp>
    </p:spTree>
  </p:cSld>
  <p:clrMapOvr>
    <a:masterClrMapping/>
  </p:clrMapOvr>
  <p:transition spd="slow">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15361" name="Rectangle 1"/>
          <p:cNvSpPr>
            <a:spLocks noChangeArrowheads="1"/>
          </p:cNvSpPr>
          <p:nvPr/>
        </p:nvSpPr>
        <p:spPr bwMode="auto">
          <a:xfrm>
            <a:off x="179512" y="476672"/>
            <a:ext cx="8964488" cy="1815882"/>
          </a:xfrm>
          <a:prstGeom prst="rect">
            <a:avLst/>
          </a:prstGeom>
          <a:noFill/>
          <a:ln w="9525">
            <a:noFill/>
            <a:miter lim="800000"/>
            <a:headEnd/>
            <a:tailEnd/>
          </a:ln>
          <a:effectLst/>
        </p:spPr>
        <p:txBody>
          <a:bodyPr wrap="square" anchor="ctr">
            <a:spAutoFit/>
          </a:bodyPr>
          <a:lstStyle/>
          <a:p>
            <a:r>
              <a:rPr lang="fr-FR" sz="2800" dirty="0"/>
              <a:t>Nombre de </a:t>
            </a:r>
            <a:r>
              <a:rPr lang="fr-FR" sz="2800" dirty="0">
                <a:solidFill>
                  <a:srgbClr val="FF0000"/>
                </a:solidFill>
              </a:rPr>
              <a:t>dysfonctionnements</a:t>
            </a:r>
            <a:r>
              <a:rPr lang="fr-FR" sz="2800" dirty="0"/>
              <a:t> du cerveau sont sources de maladies, comme la  </a:t>
            </a:r>
            <a:r>
              <a:rPr lang="fr-FR" sz="2800" dirty="0">
                <a:solidFill>
                  <a:srgbClr val="FF0000"/>
                </a:solidFill>
              </a:rPr>
              <a:t>schizophrénie</a:t>
            </a:r>
            <a:r>
              <a:rPr lang="fr-FR" sz="2800" dirty="0"/>
              <a:t>, encore </a:t>
            </a:r>
            <a:r>
              <a:rPr lang="fr-FR" sz="2800" dirty="0">
                <a:solidFill>
                  <a:srgbClr val="FF0000"/>
                </a:solidFill>
              </a:rPr>
              <a:t>impossibles</a:t>
            </a:r>
            <a:r>
              <a:rPr lang="fr-FR" sz="2800" dirty="0"/>
              <a:t> à traiter. </a:t>
            </a:r>
            <a:r>
              <a:rPr lang="fr-FR" sz="2800" dirty="0">
                <a:solidFill>
                  <a:schemeClr val="accent1">
                    <a:lumMod val="40000"/>
                    <a:lumOff val="60000"/>
                  </a:schemeClr>
                </a:solidFill>
              </a:rPr>
              <a:t>Y a-t-il de quoi se mettre martel en tête ?</a:t>
            </a:r>
          </a:p>
        </p:txBody>
      </p:sp>
      <p:sp>
        <p:nvSpPr>
          <p:cNvPr id="5" name="ZoneTexte 4"/>
          <p:cNvSpPr txBox="1"/>
          <p:nvPr/>
        </p:nvSpPr>
        <p:spPr>
          <a:xfrm>
            <a:off x="179512" y="3140968"/>
            <a:ext cx="8640960" cy="2800767"/>
          </a:xfrm>
          <a:prstGeom prst="rect">
            <a:avLst/>
          </a:prstGeom>
          <a:noFill/>
        </p:spPr>
        <p:txBody>
          <a:bodyPr wrap="square" rtlCol="0">
            <a:spAutoFit/>
          </a:bodyPr>
          <a:lstStyle/>
          <a:p>
            <a:r>
              <a:rPr lang="fr-FR" sz="3200" dirty="0">
                <a:solidFill>
                  <a:srgbClr val="FF0000"/>
                </a:solidFill>
              </a:rPr>
              <a:t>dysfonctionnements</a:t>
            </a:r>
            <a:r>
              <a:rPr lang="fr-FR" sz="3200" dirty="0"/>
              <a:t>  </a:t>
            </a:r>
            <a:r>
              <a:rPr lang="fr-FR" sz="2800" i="1" dirty="0"/>
              <a:t>préfixe </a:t>
            </a:r>
            <a:r>
              <a:rPr lang="fr-FR" sz="2800" i="1" dirty="0" err="1"/>
              <a:t>dys</a:t>
            </a:r>
            <a:r>
              <a:rPr lang="fr-FR" sz="2800" i="1" dirty="0"/>
              <a:t> (anomalie)</a:t>
            </a:r>
            <a:r>
              <a:rPr lang="fr-FR" sz="3600" i="1" dirty="0">
                <a:solidFill>
                  <a:srgbClr val="FF0000"/>
                </a:solidFill>
              </a:rPr>
              <a:t>   </a:t>
            </a:r>
            <a:endParaRPr lang="fr-FR" sz="3200" i="1" dirty="0">
              <a:solidFill>
                <a:srgbClr val="FF0000"/>
              </a:solidFill>
            </a:endParaRPr>
          </a:p>
          <a:p>
            <a:r>
              <a:rPr lang="fr-FR" sz="3600" dirty="0">
                <a:solidFill>
                  <a:srgbClr val="FF0000"/>
                </a:solidFill>
              </a:rPr>
              <a:t>schizophrénie</a:t>
            </a:r>
            <a:r>
              <a:rPr lang="fr-FR" sz="3600" b="1" dirty="0"/>
              <a:t> </a:t>
            </a:r>
            <a:r>
              <a:rPr lang="fr-FR" sz="3200" i="1" dirty="0"/>
              <a:t>de</a:t>
            </a:r>
            <a:r>
              <a:rPr lang="fr-FR" sz="3600" b="1" i="1" dirty="0"/>
              <a:t> </a:t>
            </a:r>
            <a:r>
              <a:rPr lang="fr-FR" sz="2800" i="1" dirty="0" err="1"/>
              <a:t>schizein</a:t>
            </a:r>
            <a:r>
              <a:rPr lang="fr-FR" sz="2800" i="1" dirty="0"/>
              <a:t> = fendre et </a:t>
            </a:r>
            <a:r>
              <a:rPr lang="fr-FR" sz="2800" i="1" dirty="0" err="1"/>
              <a:t>phrên</a:t>
            </a:r>
            <a:r>
              <a:rPr lang="fr-FR" sz="2800" i="1" dirty="0"/>
              <a:t>=esprit  littéralement «esprit fendu» </a:t>
            </a:r>
            <a:r>
              <a:rPr lang="fr-FR" sz="3600" b="1" i="1" dirty="0">
                <a:solidFill>
                  <a:srgbClr val="CC0066"/>
                </a:solidFill>
              </a:rPr>
              <a:t>et vous ça va la tête??</a:t>
            </a:r>
            <a:endParaRPr lang="fr-FR" sz="3200" b="1" i="1" dirty="0">
              <a:solidFill>
                <a:srgbClr val="CC0066"/>
              </a:solidFill>
            </a:endParaRPr>
          </a:p>
          <a:p>
            <a:r>
              <a:rPr lang="fr-FR" sz="3200" dirty="0">
                <a:solidFill>
                  <a:srgbClr val="FF0000"/>
                </a:solidFill>
              </a:rPr>
              <a:t>Impossibles    </a:t>
            </a:r>
            <a:r>
              <a:rPr lang="fr-FR" sz="2800" i="1" dirty="0"/>
              <a:t>ce sont les maladies</a:t>
            </a:r>
            <a:endParaRPr lang="fr-FR" sz="3200" i="1" dirty="0"/>
          </a:p>
        </p:txBody>
      </p:sp>
    </p:spTree>
  </p:cSld>
  <p:clrMapOvr>
    <a:masterClrMapping/>
  </p:clrMapOvr>
  <p:transition spd="slow">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15361" name="Rectangle 1"/>
          <p:cNvSpPr>
            <a:spLocks noChangeArrowheads="1"/>
          </p:cNvSpPr>
          <p:nvPr/>
        </p:nvSpPr>
        <p:spPr bwMode="auto">
          <a:xfrm>
            <a:off x="179512" y="476672"/>
            <a:ext cx="8964488" cy="1815882"/>
          </a:xfrm>
          <a:prstGeom prst="rect">
            <a:avLst/>
          </a:prstGeom>
          <a:noFill/>
          <a:ln w="9525">
            <a:noFill/>
            <a:miter lim="800000"/>
            <a:headEnd/>
            <a:tailEnd/>
          </a:ln>
          <a:effectLst/>
        </p:spPr>
        <p:txBody>
          <a:bodyPr wrap="square" anchor="ctr">
            <a:spAutoFit/>
          </a:bodyPr>
          <a:lstStyle/>
          <a:p>
            <a:r>
              <a:rPr lang="fr-FR" sz="2800" dirty="0"/>
              <a:t>Nombre de dysfonctionnements du cerveau sont sources de maladies, comme la  schizophrénie, encore impossibles à traiter. Y a-t-il de quoi se mettre </a:t>
            </a:r>
            <a:r>
              <a:rPr lang="fr-FR" sz="2800" dirty="0">
                <a:solidFill>
                  <a:srgbClr val="FF0000"/>
                </a:solidFill>
              </a:rPr>
              <a:t>martel en tête</a:t>
            </a:r>
            <a:r>
              <a:rPr lang="fr-FR" sz="2800" dirty="0"/>
              <a:t> ?</a:t>
            </a:r>
          </a:p>
        </p:txBody>
      </p:sp>
      <p:sp>
        <p:nvSpPr>
          <p:cNvPr id="5" name="ZoneTexte 4"/>
          <p:cNvSpPr txBox="1"/>
          <p:nvPr/>
        </p:nvSpPr>
        <p:spPr>
          <a:xfrm>
            <a:off x="179512" y="3140968"/>
            <a:ext cx="8640960" cy="1446550"/>
          </a:xfrm>
          <a:prstGeom prst="rect">
            <a:avLst/>
          </a:prstGeom>
          <a:noFill/>
        </p:spPr>
        <p:txBody>
          <a:bodyPr wrap="square" rtlCol="0">
            <a:spAutoFit/>
          </a:bodyPr>
          <a:lstStyle/>
          <a:p>
            <a:r>
              <a:rPr lang="fr-FR" sz="3200" dirty="0">
                <a:solidFill>
                  <a:srgbClr val="FF0000"/>
                </a:solidFill>
              </a:rPr>
              <a:t>martel en tête</a:t>
            </a:r>
            <a:r>
              <a:rPr lang="fr-FR" sz="3200" dirty="0"/>
              <a:t> : </a:t>
            </a:r>
            <a:r>
              <a:rPr lang="fr-FR" sz="2800" i="1" dirty="0"/>
              <a:t>Se faire du souci, se laisser obséder par une inquiétude. </a:t>
            </a:r>
          </a:p>
          <a:p>
            <a:r>
              <a:rPr lang="fr-FR" sz="2800" i="1" dirty="0"/>
              <a:t>Martel est une ancienne forme de marteau</a:t>
            </a:r>
            <a:r>
              <a:rPr lang="fr-FR" sz="2800" dirty="0"/>
              <a:t>.</a:t>
            </a:r>
            <a:endParaRPr lang="fr-FR" sz="2800" dirty="0">
              <a:solidFill>
                <a:srgbClr val="FF0000"/>
              </a:solidFill>
            </a:endParaRPr>
          </a:p>
        </p:txBody>
      </p:sp>
    </p:spTree>
  </p:cSld>
  <p:clrMapOvr>
    <a:masterClrMapping/>
  </p:clrMapOvr>
  <p:transition spd="slow">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15361" name="Rectangle 1"/>
          <p:cNvSpPr>
            <a:spLocks noChangeArrowheads="1"/>
          </p:cNvSpPr>
          <p:nvPr/>
        </p:nvSpPr>
        <p:spPr bwMode="auto">
          <a:xfrm>
            <a:off x="179512" y="764704"/>
            <a:ext cx="8964488" cy="1815882"/>
          </a:xfrm>
          <a:prstGeom prst="rect">
            <a:avLst/>
          </a:prstGeom>
          <a:noFill/>
          <a:ln w="9525">
            <a:noFill/>
            <a:miter lim="800000"/>
            <a:headEnd/>
            <a:tailEnd/>
          </a:ln>
          <a:effectLst/>
        </p:spPr>
        <p:txBody>
          <a:bodyPr wrap="square" anchor="ctr">
            <a:spAutoFit/>
          </a:bodyPr>
          <a:lstStyle/>
          <a:p>
            <a:r>
              <a:rPr lang="fr-FR" sz="2800" dirty="0">
                <a:solidFill>
                  <a:srgbClr val="FF0000"/>
                </a:solidFill>
              </a:rPr>
              <a:t>Néanmoins</a:t>
            </a:r>
            <a:r>
              <a:rPr lang="fr-FR" sz="2800" dirty="0"/>
              <a:t>, l’heure est grave, les machines sont </a:t>
            </a:r>
            <a:r>
              <a:rPr lang="fr-FR" sz="2800" dirty="0">
                <a:solidFill>
                  <a:srgbClr val="FF0000"/>
                </a:solidFill>
              </a:rPr>
              <a:t>déjà </a:t>
            </a:r>
            <a:r>
              <a:rPr lang="fr-FR" sz="2800" dirty="0"/>
              <a:t>interactives avec le cerveau et un jour</a:t>
            </a:r>
            <a:r>
              <a:rPr lang="fr-FR" sz="2800" dirty="0">
                <a:solidFill>
                  <a:schemeClr val="accent1">
                    <a:lumMod val="40000"/>
                    <a:lumOff val="60000"/>
                  </a:schemeClr>
                </a:solidFill>
              </a:rPr>
              <a:t>, n’en déplaise aux sceptiques, si nous n’y prenons garde, la machine n'aura pas calculé, elle aura pensé. </a:t>
            </a:r>
          </a:p>
        </p:txBody>
      </p:sp>
      <p:sp>
        <p:nvSpPr>
          <p:cNvPr id="5" name="ZoneTexte 4"/>
          <p:cNvSpPr txBox="1"/>
          <p:nvPr/>
        </p:nvSpPr>
        <p:spPr>
          <a:xfrm>
            <a:off x="179512" y="2276872"/>
            <a:ext cx="8640960" cy="4339650"/>
          </a:xfrm>
          <a:prstGeom prst="rect">
            <a:avLst/>
          </a:prstGeom>
          <a:noFill/>
        </p:spPr>
        <p:txBody>
          <a:bodyPr wrap="square" rtlCol="0">
            <a:spAutoFit/>
          </a:bodyPr>
          <a:lstStyle/>
          <a:p>
            <a:r>
              <a:rPr lang="fr-FR" sz="2800" dirty="0">
                <a:solidFill>
                  <a:srgbClr val="FF0000"/>
                </a:solidFill>
              </a:rPr>
              <a:t>Néanmoins : </a:t>
            </a:r>
            <a:r>
              <a:rPr lang="fr-FR" sz="2800" dirty="0"/>
              <a:t>Malgré cela, malgré ce qui vient d'être dit.</a:t>
            </a:r>
          </a:p>
          <a:p>
            <a:r>
              <a:rPr lang="fr-FR" sz="2800" b="1" i="1" dirty="0"/>
              <a:t>Etymologie : Néant, et moins : c'est-à-dire rien moins</a:t>
            </a:r>
          </a:p>
          <a:p>
            <a:r>
              <a:rPr lang="fr-FR" sz="2800" dirty="0"/>
              <a:t>La règle veut qu’il y ait un </a:t>
            </a:r>
            <a:r>
              <a:rPr lang="fr-FR" sz="2800" i="1" dirty="0"/>
              <a:t>m</a:t>
            </a:r>
            <a:r>
              <a:rPr lang="fr-FR" sz="2800" dirty="0"/>
              <a:t> devant </a:t>
            </a:r>
            <a:r>
              <a:rPr lang="fr-FR" sz="2800" i="1" dirty="0"/>
              <a:t>m</a:t>
            </a:r>
            <a:r>
              <a:rPr lang="fr-FR" sz="2800" dirty="0"/>
              <a:t>, </a:t>
            </a:r>
            <a:r>
              <a:rPr lang="fr-FR" sz="2800" i="1" dirty="0"/>
              <a:t>p</a:t>
            </a:r>
            <a:r>
              <a:rPr lang="fr-FR" sz="2800" dirty="0"/>
              <a:t> et </a:t>
            </a:r>
            <a:r>
              <a:rPr lang="fr-FR" sz="2800" i="1" dirty="0"/>
              <a:t>b</a:t>
            </a:r>
            <a:r>
              <a:rPr lang="fr-FR" sz="2800" dirty="0"/>
              <a:t>. Exceptions : </a:t>
            </a:r>
            <a:r>
              <a:rPr lang="fr-FR" sz="2800" b="1" i="1" dirty="0"/>
              <a:t>néa</a:t>
            </a:r>
            <a:r>
              <a:rPr lang="fr-FR" sz="2800" b="1" i="1" u="sng" dirty="0"/>
              <a:t>nm</a:t>
            </a:r>
            <a:r>
              <a:rPr lang="fr-FR" sz="2800" b="1" i="1" dirty="0"/>
              <a:t>oins</a:t>
            </a:r>
            <a:r>
              <a:rPr lang="fr-FR" sz="2800" dirty="0"/>
              <a:t>, </a:t>
            </a:r>
            <a:r>
              <a:rPr lang="fr-FR" sz="2800" dirty="0" err="1"/>
              <a:t>panpan</a:t>
            </a:r>
            <a:r>
              <a:rPr lang="fr-FR" sz="2800" dirty="0"/>
              <a:t>, panmixie, </a:t>
            </a:r>
            <a:r>
              <a:rPr lang="fr-FR" sz="2800" dirty="0" err="1"/>
              <a:t>pinpin</a:t>
            </a:r>
            <a:r>
              <a:rPr lang="fr-FR" sz="2800" dirty="0"/>
              <a:t>, et perlimpinpin ; </a:t>
            </a:r>
          </a:p>
          <a:p>
            <a:r>
              <a:rPr lang="fr-FR" sz="2800" dirty="0"/>
              <a:t>les dérivés de </a:t>
            </a:r>
            <a:r>
              <a:rPr lang="fr-FR" sz="2800" i="1" dirty="0"/>
              <a:t>bon</a:t>
            </a:r>
            <a:r>
              <a:rPr lang="fr-FR" sz="2800" dirty="0"/>
              <a:t> et de main:  bonbon, bonbonne, bonbonnière , embonpoint, mainmise, mainmorte.</a:t>
            </a:r>
          </a:p>
          <a:p>
            <a:endParaRPr lang="fr-FR" sz="2400" dirty="0">
              <a:solidFill>
                <a:srgbClr val="FF0000"/>
              </a:solidFill>
            </a:endParaRPr>
          </a:p>
        </p:txBody>
      </p:sp>
    </p:spTree>
  </p:cSld>
  <p:clrMapOvr>
    <a:masterClrMapping/>
  </p:clrMapOvr>
  <p:transition spd="slow">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15361" name="Rectangle 1"/>
          <p:cNvSpPr>
            <a:spLocks noChangeArrowheads="1"/>
          </p:cNvSpPr>
          <p:nvPr/>
        </p:nvSpPr>
        <p:spPr bwMode="auto">
          <a:xfrm>
            <a:off x="179512" y="260648"/>
            <a:ext cx="8964488" cy="1815882"/>
          </a:xfrm>
          <a:prstGeom prst="rect">
            <a:avLst/>
          </a:prstGeom>
          <a:noFill/>
          <a:ln w="9525">
            <a:noFill/>
            <a:miter lim="800000"/>
            <a:headEnd/>
            <a:tailEnd/>
          </a:ln>
          <a:effectLst/>
        </p:spPr>
        <p:txBody>
          <a:bodyPr wrap="square" anchor="ctr">
            <a:spAutoFit/>
          </a:bodyPr>
          <a:lstStyle/>
          <a:p>
            <a:r>
              <a:rPr lang="fr-FR" sz="2800" dirty="0"/>
              <a:t>Néanmoins, l’heure est grave, les machines sont déjà interactives avec le cerveau et un jour, n’en déplaise aux </a:t>
            </a:r>
            <a:r>
              <a:rPr lang="fr-FR" sz="2800" dirty="0">
                <a:solidFill>
                  <a:srgbClr val="FF0000"/>
                </a:solidFill>
              </a:rPr>
              <a:t>sceptiques</a:t>
            </a:r>
            <a:r>
              <a:rPr lang="fr-FR" sz="2800" dirty="0"/>
              <a:t>, si nous n’y prenons garde, la machine n'aura pas calculé, </a:t>
            </a:r>
            <a:r>
              <a:rPr lang="fr-FR" sz="2800" dirty="0">
                <a:solidFill>
                  <a:srgbClr val="FF0000"/>
                </a:solidFill>
              </a:rPr>
              <a:t>elle aura pensé</a:t>
            </a:r>
            <a:r>
              <a:rPr lang="fr-FR" sz="2800" dirty="0"/>
              <a:t>. </a:t>
            </a:r>
          </a:p>
        </p:txBody>
      </p:sp>
      <p:sp>
        <p:nvSpPr>
          <p:cNvPr id="5" name="ZoneTexte 4"/>
          <p:cNvSpPr txBox="1"/>
          <p:nvPr/>
        </p:nvSpPr>
        <p:spPr>
          <a:xfrm>
            <a:off x="179512" y="2492896"/>
            <a:ext cx="8640960" cy="3970318"/>
          </a:xfrm>
          <a:prstGeom prst="rect">
            <a:avLst/>
          </a:prstGeom>
          <a:noFill/>
        </p:spPr>
        <p:txBody>
          <a:bodyPr wrap="square" rtlCol="0">
            <a:spAutoFit/>
          </a:bodyPr>
          <a:lstStyle/>
          <a:p>
            <a:r>
              <a:rPr lang="fr-FR" sz="2800" dirty="0">
                <a:solidFill>
                  <a:srgbClr val="FF0000"/>
                </a:solidFill>
              </a:rPr>
              <a:t>sceptiques</a:t>
            </a:r>
            <a:r>
              <a:rPr lang="fr-FR" sz="2800" dirty="0"/>
              <a:t> </a:t>
            </a:r>
            <a:br>
              <a:rPr lang="fr-FR" sz="2800" dirty="0"/>
            </a:br>
            <a:r>
              <a:rPr lang="fr-FR" sz="2800" dirty="0"/>
              <a:t>Qui ont tendance à mettre en doute (l’avancée de l’intelligence des machines)</a:t>
            </a:r>
            <a:br>
              <a:rPr lang="fr-FR" sz="2800" dirty="0"/>
            </a:br>
            <a:endParaRPr lang="fr-FR" sz="2800" dirty="0"/>
          </a:p>
          <a:p>
            <a:r>
              <a:rPr lang="fr-FR" sz="2800" dirty="0">
                <a:solidFill>
                  <a:srgbClr val="FF0000"/>
                </a:solidFill>
              </a:rPr>
              <a:t>elle aura pensé : </a:t>
            </a:r>
            <a:r>
              <a:rPr lang="fr-FR" sz="2800" dirty="0"/>
              <a:t>action autonome de la machine qui au-delà d’avoir pensé se permettra d’exécuter sans que l’homme ne puisse la contrôler.</a:t>
            </a:r>
          </a:p>
          <a:p>
            <a:r>
              <a:rPr lang="fr-FR" sz="2800" dirty="0"/>
              <a:t>Encore matière à réfléchir pour la matière qui compose notre cerveau</a:t>
            </a:r>
            <a:endParaRPr lang="fr-FR" sz="2400" dirty="0">
              <a:solidFill>
                <a:srgbClr val="FF0000"/>
              </a:solidFill>
            </a:endParaRPr>
          </a:p>
        </p:txBody>
      </p:sp>
    </p:spTree>
  </p:cSld>
  <p:clrMapOvr>
    <a:masterClrMapping/>
  </p:clrMapOvr>
  <p:transition spd="slow">
    <p:wipe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15361" name="Rectangle 1"/>
          <p:cNvSpPr>
            <a:spLocks noChangeArrowheads="1"/>
          </p:cNvSpPr>
          <p:nvPr/>
        </p:nvSpPr>
        <p:spPr bwMode="auto">
          <a:xfrm>
            <a:off x="179512" y="369237"/>
            <a:ext cx="8964488" cy="1815882"/>
          </a:xfrm>
          <a:prstGeom prst="rect">
            <a:avLst/>
          </a:prstGeom>
          <a:noFill/>
          <a:ln w="9525">
            <a:noFill/>
            <a:miter lim="800000"/>
            <a:headEnd/>
            <a:tailEnd/>
          </a:ln>
          <a:effectLst/>
        </p:spPr>
        <p:txBody>
          <a:bodyPr wrap="square" anchor="ctr">
            <a:spAutoFit/>
          </a:bodyPr>
          <a:lstStyle/>
          <a:p>
            <a:r>
              <a:rPr lang="fr-FR" sz="2800" dirty="0"/>
              <a:t>Le 18 mars 2017, pour « </a:t>
            </a:r>
            <a:r>
              <a:rPr lang="fr-FR" sz="2800" dirty="0">
                <a:solidFill>
                  <a:srgbClr val="FF0000"/>
                </a:solidFill>
              </a:rPr>
              <a:t>Espoir en tête</a:t>
            </a:r>
            <a:r>
              <a:rPr lang="fr-FR" sz="2800" dirty="0"/>
              <a:t> » le Rotary oublie son cerveau et écoute son cœur pour aider la recherche.         </a:t>
            </a:r>
          </a:p>
          <a:p>
            <a:r>
              <a:rPr lang="fr-FR" sz="2800" i="1" u="sng" dirty="0"/>
              <a:t>                                                             Fin de la dictée </a:t>
            </a:r>
            <a:endParaRPr lang="fr-FR" sz="2800" dirty="0"/>
          </a:p>
        </p:txBody>
      </p:sp>
      <p:sp>
        <p:nvSpPr>
          <p:cNvPr id="5" name="ZoneTexte 4"/>
          <p:cNvSpPr txBox="1"/>
          <p:nvPr/>
        </p:nvSpPr>
        <p:spPr>
          <a:xfrm>
            <a:off x="179512" y="2492896"/>
            <a:ext cx="8640960" cy="3908762"/>
          </a:xfrm>
          <a:prstGeom prst="rect">
            <a:avLst/>
          </a:prstGeom>
          <a:noFill/>
        </p:spPr>
        <p:txBody>
          <a:bodyPr wrap="square" rtlCol="0">
            <a:spAutoFit/>
          </a:bodyPr>
          <a:lstStyle/>
          <a:p>
            <a:r>
              <a:rPr lang="fr-FR" sz="2800" dirty="0">
                <a:solidFill>
                  <a:srgbClr val="FF0000"/>
                </a:solidFill>
              </a:rPr>
              <a:t>« Espoir en tête » </a:t>
            </a:r>
            <a:r>
              <a:rPr lang="fr-FR" sz="2400" dirty="0"/>
              <a:t>est une manifestation du Rotary.</a:t>
            </a:r>
          </a:p>
          <a:p>
            <a:r>
              <a:rPr lang="fr-FR" sz="2400" dirty="0"/>
              <a:t>Elle présente en avant première, dans 450 salles en France, un film et contre un don de 15€ vous bénéficiez d’une place pour cette avant première.</a:t>
            </a:r>
          </a:p>
          <a:p>
            <a:r>
              <a:rPr lang="fr-FR" sz="2400" dirty="0"/>
              <a:t>Sur ces 15€ , 7€ sont destinés à l’exploitant de la salle et 8 € sont recueillis pour la recherche sur le cerveau.</a:t>
            </a:r>
          </a:p>
          <a:p>
            <a:r>
              <a:rPr lang="fr-FR" sz="2400" dirty="0"/>
              <a:t>C’est ainsi que depuis 12 ans , plus de 1000 000 € chaque année financent des équipements pour des chercheurs.</a:t>
            </a:r>
          </a:p>
          <a:p>
            <a:r>
              <a:rPr lang="fr-FR" sz="2400" dirty="0"/>
              <a:t>La prochaine édition aura lieu samedi 18 mars 2017</a:t>
            </a:r>
            <a:br>
              <a:rPr lang="fr-FR" sz="2800" dirty="0"/>
            </a:br>
            <a:endParaRPr lang="fr-FR" sz="2400" dirty="0">
              <a:solidFill>
                <a:srgbClr val="FF0000"/>
              </a:solidFill>
            </a:endParaRPr>
          </a:p>
        </p:txBody>
      </p:sp>
    </p:spTree>
  </p:cSld>
  <p:clrMapOvr>
    <a:masterClrMapping/>
  </p:clrMapOvr>
  <p:transition spd="slow">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Image 2" descr="logo 2013 transparent.png"/>
          <p:cNvPicPr>
            <a:picLocks noChangeAspect="1"/>
          </p:cNvPicPr>
          <p:nvPr/>
        </p:nvPicPr>
        <p:blipFill>
          <a:blip r:embed="rId2" cstate="print"/>
          <a:srcRect/>
          <a:stretch>
            <a:fillRect/>
          </a:stretch>
        </p:blipFill>
        <p:spPr bwMode="auto">
          <a:xfrm>
            <a:off x="2268538" y="188913"/>
            <a:ext cx="4667250" cy="1773237"/>
          </a:xfrm>
          <a:prstGeom prst="rect">
            <a:avLst/>
          </a:prstGeom>
          <a:noFill/>
          <a:ln w="9525">
            <a:noFill/>
            <a:miter lim="800000"/>
            <a:headEnd/>
            <a:tailEnd/>
          </a:ln>
        </p:spPr>
      </p:pic>
      <p:sp>
        <p:nvSpPr>
          <p:cNvPr id="6" name="Rectangle 5"/>
          <p:cNvSpPr>
            <a:spLocks noChangeArrowheads="1"/>
          </p:cNvSpPr>
          <p:nvPr/>
        </p:nvSpPr>
        <p:spPr bwMode="auto">
          <a:xfrm>
            <a:off x="0" y="2636838"/>
            <a:ext cx="9144000" cy="2308324"/>
          </a:xfrm>
          <a:prstGeom prst="rect">
            <a:avLst/>
          </a:prstGeom>
          <a:noFill/>
          <a:ln w="9525">
            <a:noFill/>
            <a:miter lim="800000"/>
            <a:headEnd/>
            <a:tailEnd/>
          </a:ln>
        </p:spPr>
        <p:txBody>
          <a:bodyPr>
            <a:spAutoFit/>
          </a:bodyPr>
          <a:lstStyle/>
          <a:p>
            <a:pPr algn="ctr"/>
            <a:r>
              <a:rPr lang="fr-FR" sz="3600" dirty="0">
                <a:latin typeface="Calibri" pitchFamily="34" charset="0"/>
              </a:rPr>
              <a:t>Quels sont ceux qui ont fait le moins de fautes ?</a:t>
            </a:r>
          </a:p>
          <a:p>
            <a:pPr algn="ctr"/>
            <a:r>
              <a:rPr lang="fr-FR" sz="3600" dirty="0">
                <a:latin typeface="Calibri" pitchFamily="34" charset="0"/>
              </a:rPr>
              <a:t>Zéro ?</a:t>
            </a:r>
          </a:p>
          <a:p>
            <a:pPr algn="ctr"/>
            <a:r>
              <a:rPr lang="fr-FR" sz="3600" dirty="0">
                <a:latin typeface="Calibri" pitchFamily="34" charset="0"/>
              </a:rPr>
              <a:t>L’important c’est que vous vous soyez amusés.</a:t>
            </a:r>
          </a:p>
          <a:p>
            <a:pPr algn="ctr"/>
            <a:endParaRPr lang="fr-FR" sz="3600" b="1" dirty="0">
              <a:latin typeface="Calibri" pitchFamily="34" charset="0"/>
            </a:endParaRPr>
          </a:p>
        </p:txBody>
      </p:sp>
      <p:sp>
        <p:nvSpPr>
          <p:cNvPr id="40964" name="ZoneTexte 4"/>
          <p:cNvSpPr txBox="1">
            <a:spLocks noChangeArrowheads="1"/>
          </p:cNvSpPr>
          <p:nvPr/>
        </p:nvSpPr>
        <p:spPr bwMode="auto">
          <a:xfrm>
            <a:off x="0" y="6237288"/>
            <a:ext cx="9144000" cy="461962"/>
          </a:xfrm>
          <a:prstGeom prst="rect">
            <a:avLst/>
          </a:prstGeom>
          <a:noFill/>
          <a:ln w="9525">
            <a:noFill/>
            <a:miter lim="800000"/>
            <a:headEnd/>
            <a:tailEnd/>
          </a:ln>
        </p:spPr>
        <p:txBody>
          <a:bodyPr>
            <a:spAutoFit/>
          </a:bodyPr>
          <a:lstStyle/>
          <a:p>
            <a:pPr algn="ctr"/>
            <a:r>
              <a:rPr lang="fr-FR" sz="2400" dirty="0">
                <a:latin typeface="Calibri" pitchFamily="34" charset="0"/>
              </a:rPr>
              <a:t>Diaporama réalisé par la « Dictée Nationale du Rotary » </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Image 2" descr="logo 2013 transparent.png"/>
          <p:cNvPicPr>
            <a:picLocks noChangeAspect="1"/>
          </p:cNvPicPr>
          <p:nvPr/>
        </p:nvPicPr>
        <p:blipFill>
          <a:blip r:embed="rId2" cstate="print"/>
          <a:srcRect/>
          <a:stretch>
            <a:fillRect/>
          </a:stretch>
        </p:blipFill>
        <p:spPr bwMode="auto">
          <a:xfrm>
            <a:off x="2268538" y="188913"/>
            <a:ext cx="4667250" cy="1773237"/>
          </a:xfrm>
          <a:prstGeom prst="rect">
            <a:avLst/>
          </a:prstGeom>
          <a:noFill/>
          <a:ln w="9525">
            <a:noFill/>
            <a:miter lim="800000"/>
            <a:headEnd/>
            <a:tailEnd/>
          </a:ln>
        </p:spPr>
      </p:pic>
      <p:sp>
        <p:nvSpPr>
          <p:cNvPr id="6" name="Rectangle 5"/>
          <p:cNvSpPr>
            <a:spLocks noChangeArrowheads="1"/>
          </p:cNvSpPr>
          <p:nvPr/>
        </p:nvSpPr>
        <p:spPr bwMode="auto">
          <a:xfrm>
            <a:off x="0" y="1988840"/>
            <a:ext cx="9144000" cy="4154984"/>
          </a:xfrm>
          <a:prstGeom prst="rect">
            <a:avLst/>
          </a:prstGeom>
          <a:noFill/>
          <a:ln w="9525">
            <a:noFill/>
            <a:miter lim="800000"/>
            <a:headEnd/>
            <a:tailEnd/>
          </a:ln>
        </p:spPr>
        <p:txBody>
          <a:bodyPr>
            <a:spAutoFit/>
          </a:bodyPr>
          <a:lstStyle/>
          <a:p>
            <a:pPr algn="ctr"/>
            <a:r>
              <a:rPr lang="fr-FR" sz="3600" dirty="0">
                <a:latin typeface="Calibri" pitchFamily="34" charset="0"/>
              </a:rPr>
              <a:t>Les Clubs Rotary et Rotaract</a:t>
            </a:r>
          </a:p>
          <a:p>
            <a:pPr algn="ctr"/>
            <a:r>
              <a:rPr lang="fr-FR" sz="3600" dirty="0">
                <a:latin typeface="Calibri" pitchFamily="34" charset="0"/>
              </a:rPr>
              <a:t>vous remercient de votre participation</a:t>
            </a:r>
          </a:p>
          <a:p>
            <a:pPr algn="ctr"/>
            <a:r>
              <a:rPr lang="fr-FR" sz="3600" dirty="0">
                <a:latin typeface="Calibri" pitchFamily="34" charset="0"/>
              </a:rPr>
              <a:t>à </a:t>
            </a:r>
            <a:r>
              <a:rPr lang="fr-FR" sz="3600">
                <a:latin typeface="Calibri" pitchFamily="34" charset="0"/>
              </a:rPr>
              <a:t>la 5ème« </a:t>
            </a:r>
            <a:r>
              <a:rPr lang="fr-FR" sz="3600" b="1" dirty="0">
                <a:latin typeface="Calibri" pitchFamily="34" charset="0"/>
              </a:rPr>
              <a:t>Dictée Nationale du Rotary » </a:t>
            </a:r>
          </a:p>
          <a:p>
            <a:pPr algn="ctr"/>
            <a:endParaRPr lang="fr-FR" sz="3600" b="1" dirty="0">
              <a:latin typeface="Calibri" pitchFamily="34" charset="0"/>
            </a:endParaRPr>
          </a:p>
          <a:p>
            <a:pPr algn="ctr"/>
            <a:r>
              <a:rPr lang="fr-FR" sz="3600" b="1" dirty="0">
                <a:latin typeface="Calibri" pitchFamily="34" charset="0"/>
              </a:rPr>
              <a:t>L’année prochaine </a:t>
            </a:r>
          </a:p>
          <a:p>
            <a:pPr algn="ctr"/>
            <a:r>
              <a:rPr lang="fr-FR" sz="3600" b="1" dirty="0">
                <a:latin typeface="Calibri" pitchFamily="34" charset="0"/>
              </a:rPr>
              <a:t>la « Dictée Nationale du Rotary » aura lieu le</a:t>
            </a:r>
          </a:p>
          <a:p>
            <a:pPr algn="ctr"/>
            <a:r>
              <a:rPr lang="fr-FR" sz="3600" b="1" dirty="0">
                <a:latin typeface="Calibri" pitchFamily="34" charset="0"/>
              </a:rPr>
              <a:t> </a:t>
            </a:r>
            <a:r>
              <a:rPr lang="fr-FR" sz="4800" b="1" dirty="0">
                <a:latin typeface="Calibri" pitchFamily="34" charset="0"/>
              </a:rPr>
              <a:t>samedi 10 Mars 2018 </a:t>
            </a:r>
            <a:endParaRPr lang="fr-FR" sz="3600" b="1" dirty="0">
              <a:latin typeface="Calibri" pitchFamily="34" charset="0"/>
            </a:endParaRPr>
          </a:p>
        </p:txBody>
      </p:sp>
      <p:sp>
        <p:nvSpPr>
          <p:cNvPr id="40964" name="ZoneTexte 4"/>
          <p:cNvSpPr txBox="1">
            <a:spLocks noChangeArrowheads="1"/>
          </p:cNvSpPr>
          <p:nvPr/>
        </p:nvSpPr>
        <p:spPr bwMode="auto">
          <a:xfrm>
            <a:off x="0" y="6237288"/>
            <a:ext cx="9144000" cy="461962"/>
          </a:xfrm>
          <a:prstGeom prst="rect">
            <a:avLst/>
          </a:prstGeom>
          <a:noFill/>
          <a:ln w="9525">
            <a:noFill/>
            <a:miter lim="800000"/>
            <a:headEnd/>
            <a:tailEnd/>
          </a:ln>
        </p:spPr>
        <p:txBody>
          <a:bodyPr>
            <a:spAutoFit/>
          </a:bodyPr>
          <a:lstStyle/>
          <a:p>
            <a:pPr algn="ctr"/>
            <a:r>
              <a:rPr lang="fr-FR" sz="2400" dirty="0">
                <a:latin typeface="Calibri" pitchFamily="34" charset="0"/>
              </a:rPr>
              <a:t>Diaporama réalisé par la « Dictée Nationale du Rotary » </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6" name="Rectangle 5"/>
          <p:cNvSpPr>
            <a:spLocks noChangeArrowheads="1"/>
          </p:cNvSpPr>
          <p:nvPr/>
        </p:nvSpPr>
        <p:spPr bwMode="auto">
          <a:xfrm>
            <a:off x="0" y="4508500"/>
            <a:ext cx="9144000" cy="1846659"/>
          </a:xfrm>
          <a:prstGeom prst="rect">
            <a:avLst/>
          </a:prstGeom>
          <a:noFill/>
          <a:ln w="9525">
            <a:noFill/>
            <a:miter lim="800000"/>
            <a:headEnd/>
            <a:tailEnd/>
          </a:ln>
        </p:spPr>
        <p:txBody>
          <a:bodyPr>
            <a:spAutoFit/>
          </a:bodyPr>
          <a:lstStyle/>
          <a:p>
            <a:pPr algn="ctr"/>
            <a:r>
              <a:rPr lang="fr-FR" sz="3200" dirty="0">
                <a:solidFill>
                  <a:srgbClr val="FF0000"/>
                </a:solidFill>
              </a:rPr>
              <a:t>L’heure</a:t>
            </a:r>
            <a:r>
              <a:rPr lang="fr-FR" sz="3200" dirty="0"/>
              <a:t> : le moment, la situation</a:t>
            </a:r>
          </a:p>
          <a:p>
            <a:pPr algn="ctr"/>
            <a:r>
              <a:rPr lang="fr-FR" sz="3200" dirty="0"/>
              <a:t>L’heure est </a:t>
            </a:r>
            <a:r>
              <a:rPr lang="fr-FR" sz="3200" dirty="0">
                <a:solidFill>
                  <a:srgbClr val="FF0000"/>
                </a:solidFill>
              </a:rPr>
              <a:t>grave</a:t>
            </a:r>
            <a:r>
              <a:rPr lang="fr-FR" sz="3200" dirty="0"/>
              <a:t>: inquiétante, critique, dramatique .</a:t>
            </a:r>
            <a:br>
              <a:rPr lang="fr-FR" sz="3200" dirty="0"/>
            </a:br>
            <a:endParaRPr lang="fr-FR" dirty="0">
              <a:latin typeface="Calibri" pitchFamily="34" charset="0"/>
            </a:endParaRPr>
          </a:p>
        </p:txBody>
      </p:sp>
      <p:sp>
        <p:nvSpPr>
          <p:cNvPr id="15361" name="Rectangle 1"/>
          <p:cNvSpPr>
            <a:spLocks noChangeArrowheads="1"/>
          </p:cNvSpPr>
          <p:nvPr/>
        </p:nvSpPr>
        <p:spPr bwMode="auto">
          <a:xfrm>
            <a:off x="0" y="690791"/>
            <a:ext cx="9144000" cy="2677656"/>
          </a:xfrm>
          <a:prstGeom prst="rect">
            <a:avLst/>
          </a:prstGeom>
          <a:noFill/>
          <a:ln w="9525">
            <a:noFill/>
            <a:miter lim="800000"/>
            <a:headEnd/>
            <a:tailEnd/>
          </a:ln>
          <a:effectLst/>
        </p:spPr>
        <p:txBody>
          <a:bodyPr anchor="ctr">
            <a:spAutoFit/>
          </a:bodyPr>
          <a:lstStyle/>
          <a:p>
            <a:r>
              <a:rPr lang="fr-FR" sz="2800" dirty="0"/>
              <a:t>L'heure est grave.</a:t>
            </a:r>
          </a:p>
          <a:p>
            <a:r>
              <a:rPr lang="fr-FR" sz="2800" dirty="0">
                <a:solidFill>
                  <a:schemeClr val="accent1">
                    <a:lumMod val="40000"/>
                    <a:lumOff val="60000"/>
                  </a:schemeClr>
                </a:solidFill>
              </a:rPr>
              <a:t>Dans l’Antiquité, pour comprendre pourquoi certains riaient et d’autres pleuraient, on brisait les crânes. Aujourd’hui des moyens plus doux sont employés. A cette époque, il n’était pas encore sûr que l’intelligence s’y trouve.</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6" name="Rectangle 5"/>
          <p:cNvSpPr>
            <a:spLocks noChangeArrowheads="1"/>
          </p:cNvSpPr>
          <p:nvPr/>
        </p:nvSpPr>
        <p:spPr bwMode="auto">
          <a:xfrm>
            <a:off x="0" y="3501008"/>
            <a:ext cx="9144000" cy="2831544"/>
          </a:xfrm>
          <a:prstGeom prst="rect">
            <a:avLst/>
          </a:prstGeom>
          <a:noFill/>
          <a:ln w="9525">
            <a:noFill/>
            <a:miter lim="800000"/>
            <a:headEnd/>
            <a:tailEnd/>
          </a:ln>
        </p:spPr>
        <p:txBody>
          <a:bodyPr>
            <a:spAutoFit/>
          </a:bodyPr>
          <a:lstStyle/>
          <a:p>
            <a:pPr algn="ctr"/>
            <a:r>
              <a:rPr lang="fr-FR" sz="3200" dirty="0">
                <a:solidFill>
                  <a:srgbClr val="FF0000"/>
                </a:solidFill>
              </a:rPr>
              <a:t>L’Antiquité:</a:t>
            </a:r>
          </a:p>
          <a:p>
            <a:pPr algn="ctr"/>
            <a:r>
              <a:rPr lang="fr-FR" sz="3200" i="1" dirty="0">
                <a:solidFill>
                  <a:schemeClr val="tx2"/>
                </a:solidFill>
              </a:rPr>
              <a:t>S’écrit avec un A majuscule</a:t>
            </a:r>
          </a:p>
          <a:p>
            <a:pPr algn="ctr"/>
            <a:endParaRPr lang="fr-FR" sz="3200" dirty="0">
              <a:solidFill>
                <a:schemeClr val="tx2"/>
              </a:solidFill>
            </a:endParaRPr>
          </a:p>
          <a:p>
            <a:pPr algn="ctr"/>
            <a:r>
              <a:rPr lang="fr-FR" sz="3200" dirty="0"/>
              <a:t> l’Antiquité: </a:t>
            </a:r>
            <a:r>
              <a:rPr lang="fr-FR" sz="3200" i="1" dirty="0"/>
              <a:t>période historique</a:t>
            </a:r>
            <a:r>
              <a:rPr lang="fr-FR" sz="3200" dirty="0"/>
              <a:t>,</a:t>
            </a:r>
          </a:p>
          <a:p>
            <a:pPr algn="ctr"/>
            <a:r>
              <a:rPr lang="fr-FR" sz="3200" dirty="0"/>
              <a:t> une antiquité (sans e) :</a:t>
            </a:r>
            <a:r>
              <a:rPr lang="fr-FR" sz="3200" i="1" dirty="0"/>
              <a:t>un objet ancien </a:t>
            </a:r>
            <a:br>
              <a:rPr lang="fr-FR" sz="3200" dirty="0"/>
            </a:br>
            <a:endParaRPr lang="fr-FR" dirty="0">
              <a:latin typeface="Calibri" pitchFamily="34" charset="0"/>
            </a:endParaRPr>
          </a:p>
        </p:txBody>
      </p:sp>
      <p:sp>
        <p:nvSpPr>
          <p:cNvPr id="15361" name="Rectangle 1"/>
          <p:cNvSpPr>
            <a:spLocks noChangeArrowheads="1"/>
          </p:cNvSpPr>
          <p:nvPr/>
        </p:nvSpPr>
        <p:spPr bwMode="auto">
          <a:xfrm>
            <a:off x="0" y="690791"/>
            <a:ext cx="9144000" cy="2677656"/>
          </a:xfrm>
          <a:prstGeom prst="rect">
            <a:avLst/>
          </a:prstGeom>
          <a:noFill/>
          <a:ln w="9525">
            <a:noFill/>
            <a:miter lim="800000"/>
            <a:headEnd/>
            <a:tailEnd/>
          </a:ln>
          <a:effectLst/>
        </p:spPr>
        <p:txBody>
          <a:bodyPr anchor="ctr">
            <a:spAutoFit/>
          </a:bodyPr>
          <a:lstStyle/>
          <a:p>
            <a:r>
              <a:rPr lang="fr-FR" sz="2800" dirty="0"/>
              <a:t>L'heure est grave.</a:t>
            </a:r>
          </a:p>
          <a:p>
            <a:r>
              <a:rPr lang="fr-FR" sz="2800" dirty="0">
                <a:solidFill>
                  <a:schemeClr val="tx2"/>
                </a:solidFill>
              </a:rPr>
              <a:t>Dans l’</a:t>
            </a:r>
            <a:r>
              <a:rPr lang="fr-FR" sz="2800" dirty="0">
                <a:solidFill>
                  <a:srgbClr val="FF0000"/>
                </a:solidFill>
              </a:rPr>
              <a:t>Antiquité</a:t>
            </a:r>
            <a:r>
              <a:rPr lang="fr-FR" sz="2800" dirty="0">
                <a:solidFill>
                  <a:schemeClr val="accent1">
                    <a:lumMod val="40000"/>
                    <a:lumOff val="60000"/>
                  </a:schemeClr>
                </a:solidFill>
              </a:rPr>
              <a:t>, pour comprendre pourquoi certains riaient et d’autres pleuraient, on brisait les crânes. Aujourd’hui des moyens plus doux sont employés. A cette époque, il n’était pas encore sûr que l’intelligence s’y trouve.</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6" name="Rectangle 5"/>
          <p:cNvSpPr>
            <a:spLocks noChangeArrowheads="1"/>
          </p:cNvSpPr>
          <p:nvPr/>
        </p:nvSpPr>
        <p:spPr bwMode="auto">
          <a:xfrm>
            <a:off x="0" y="3501008"/>
            <a:ext cx="9144000" cy="2062103"/>
          </a:xfrm>
          <a:prstGeom prst="rect">
            <a:avLst/>
          </a:prstGeom>
          <a:noFill/>
          <a:ln w="9525">
            <a:noFill/>
            <a:miter lim="800000"/>
            <a:headEnd/>
            <a:tailEnd/>
          </a:ln>
        </p:spPr>
        <p:txBody>
          <a:bodyPr>
            <a:spAutoFit/>
          </a:bodyPr>
          <a:lstStyle/>
          <a:p>
            <a:pPr algn="ctr"/>
            <a:r>
              <a:rPr lang="fr-FR" sz="3200" dirty="0">
                <a:solidFill>
                  <a:srgbClr val="FF0000"/>
                </a:solidFill>
              </a:rPr>
              <a:t>certains:</a:t>
            </a:r>
            <a:r>
              <a:rPr lang="fr-FR" sz="3200" dirty="0"/>
              <a:t> </a:t>
            </a:r>
            <a:r>
              <a:rPr lang="fr-FR" sz="3200" i="1" dirty="0"/>
              <a:t>Exprime l'indétermination, qui porte sur l'identité, la quantité ou la qualité.</a:t>
            </a:r>
          </a:p>
          <a:p>
            <a:pPr algn="ctr"/>
            <a:r>
              <a:rPr lang="fr-FR" sz="3200" dirty="0">
                <a:solidFill>
                  <a:srgbClr val="FF0000"/>
                </a:solidFill>
              </a:rPr>
              <a:t>riaient:</a:t>
            </a:r>
            <a:r>
              <a:rPr lang="fr-FR" sz="3200" dirty="0"/>
              <a:t> </a:t>
            </a:r>
            <a:r>
              <a:rPr lang="fr-FR" sz="3200" i="1" dirty="0"/>
              <a:t>s’accorde avec certains ( qui est au pluriel)</a:t>
            </a:r>
            <a:endParaRPr lang="fr-FR" i="1" dirty="0">
              <a:latin typeface="Calibri" pitchFamily="34" charset="0"/>
            </a:endParaRPr>
          </a:p>
        </p:txBody>
      </p:sp>
      <p:sp>
        <p:nvSpPr>
          <p:cNvPr id="15361" name="Rectangle 1"/>
          <p:cNvSpPr>
            <a:spLocks noChangeArrowheads="1"/>
          </p:cNvSpPr>
          <p:nvPr/>
        </p:nvSpPr>
        <p:spPr bwMode="auto">
          <a:xfrm>
            <a:off x="0" y="690791"/>
            <a:ext cx="9144000" cy="2677656"/>
          </a:xfrm>
          <a:prstGeom prst="rect">
            <a:avLst/>
          </a:prstGeom>
          <a:noFill/>
          <a:ln w="9525">
            <a:noFill/>
            <a:miter lim="800000"/>
            <a:headEnd/>
            <a:tailEnd/>
          </a:ln>
          <a:effectLst/>
        </p:spPr>
        <p:txBody>
          <a:bodyPr anchor="ctr">
            <a:spAutoFit/>
          </a:bodyPr>
          <a:lstStyle/>
          <a:p>
            <a:r>
              <a:rPr lang="fr-FR" sz="2800" dirty="0"/>
              <a:t>L'heure est grave.</a:t>
            </a:r>
          </a:p>
          <a:p>
            <a:r>
              <a:rPr lang="fr-FR" sz="2800" dirty="0">
                <a:solidFill>
                  <a:schemeClr val="tx2"/>
                </a:solidFill>
              </a:rPr>
              <a:t>Dans l’Antiquité, pour comprendre pourquoi </a:t>
            </a:r>
            <a:r>
              <a:rPr lang="fr-FR" sz="2800" dirty="0">
                <a:solidFill>
                  <a:srgbClr val="FF0000"/>
                </a:solidFill>
              </a:rPr>
              <a:t>certains riaient</a:t>
            </a:r>
            <a:r>
              <a:rPr lang="fr-FR" sz="2800" dirty="0">
                <a:solidFill>
                  <a:schemeClr val="tx2"/>
                </a:solidFill>
              </a:rPr>
              <a:t> </a:t>
            </a:r>
            <a:r>
              <a:rPr lang="fr-FR" sz="2800" dirty="0">
                <a:solidFill>
                  <a:schemeClr val="accent1">
                    <a:lumMod val="40000"/>
                    <a:lumOff val="60000"/>
                  </a:schemeClr>
                </a:solidFill>
              </a:rPr>
              <a:t>et d’autres pleuraient, on brisait les crânes. Aujourd’hui des moyens plus doux sont employés. A cette époque, il n’était pas encore sûr que l’intelligence s’y trouve.</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6" name="Rectangle 5"/>
          <p:cNvSpPr>
            <a:spLocks noChangeArrowheads="1"/>
          </p:cNvSpPr>
          <p:nvPr/>
        </p:nvSpPr>
        <p:spPr bwMode="auto">
          <a:xfrm>
            <a:off x="0" y="3501008"/>
            <a:ext cx="9144000" cy="2554545"/>
          </a:xfrm>
          <a:prstGeom prst="rect">
            <a:avLst/>
          </a:prstGeom>
          <a:noFill/>
          <a:ln w="9525">
            <a:noFill/>
            <a:miter lim="800000"/>
            <a:headEnd/>
            <a:tailEnd/>
          </a:ln>
        </p:spPr>
        <p:txBody>
          <a:bodyPr>
            <a:spAutoFit/>
          </a:bodyPr>
          <a:lstStyle/>
          <a:p>
            <a:pPr algn="ctr"/>
            <a:r>
              <a:rPr lang="fr-FR" sz="3200" dirty="0">
                <a:solidFill>
                  <a:srgbClr val="FF0000"/>
                </a:solidFill>
              </a:rPr>
              <a:t>pleuraient:</a:t>
            </a:r>
            <a:r>
              <a:rPr lang="fr-FR" sz="3200" dirty="0"/>
              <a:t> </a:t>
            </a:r>
            <a:r>
              <a:rPr lang="fr-FR" sz="3200" i="1" dirty="0"/>
              <a:t>verbe pleurer, s’accorde avec certains (qui est au pluriel)</a:t>
            </a:r>
          </a:p>
          <a:p>
            <a:pPr algn="ctr"/>
            <a:r>
              <a:rPr lang="fr-FR" sz="3200" i="1" dirty="0"/>
              <a:t>Les deux verbes, rire et pleurer, sont utilisés ici pour qualifier deux états psychologiques (bien-être ou mal-être) de la personne</a:t>
            </a:r>
            <a:endParaRPr lang="fr-FR" i="1" dirty="0">
              <a:latin typeface="Calibri" pitchFamily="34" charset="0"/>
            </a:endParaRPr>
          </a:p>
        </p:txBody>
      </p:sp>
      <p:sp>
        <p:nvSpPr>
          <p:cNvPr id="15361" name="Rectangle 1"/>
          <p:cNvSpPr>
            <a:spLocks noChangeArrowheads="1"/>
          </p:cNvSpPr>
          <p:nvPr/>
        </p:nvSpPr>
        <p:spPr bwMode="auto">
          <a:xfrm>
            <a:off x="0" y="690791"/>
            <a:ext cx="9144000" cy="2677656"/>
          </a:xfrm>
          <a:prstGeom prst="rect">
            <a:avLst/>
          </a:prstGeom>
          <a:noFill/>
          <a:ln w="9525">
            <a:noFill/>
            <a:miter lim="800000"/>
            <a:headEnd/>
            <a:tailEnd/>
          </a:ln>
          <a:effectLst/>
        </p:spPr>
        <p:txBody>
          <a:bodyPr anchor="ctr">
            <a:spAutoFit/>
          </a:bodyPr>
          <a:lstStyle/>
          <a:p>
            <a:r>
              <a:rPr lang="fr-FR" sz="2800" dirty="0"/>
              <a:t>L'heure est grave.</a:t>
            </a:r>
          </a:p>
          <a:p>
            <a:r>
              <a:rPr lang="fr-FR" sz="2800" dirty="0">
                <a:solidFill>
                  <a:schemeClr val="tx2"/>
                </a:solidFill>
              </a:rPr>
              <a:t>Dans l’Antiquité, pour comprendre pourquoi certains </a:t>
            </a:r>
            <a:r>
              <a:rPr lang="fr-FR" sz="2800" dirty="0"/>
              <a:t>riaient et d’autres </a:t>
            </a:r>
            <a:r>
              <a:rPr lang="fr-FR" sz="2800" dirty="0">
                <a:solidFill>
                  <a:srgbClr val="FF0000"/>
                </a:solidFill>
              </a:rPr>
              <a:t>pleuraient</a:t>
            </a:r>
            <a:r>
              <a:rPr lang="fr-FR" sz="2800" dirty="0"/>
              <a:t>,</a:t>
            </a:r>
            <a:r>
              <a:rPr lang="fr-FR" sz="2800" dirty="0">
                <a:solidFill>
                  <a:schemeClr val="accent1">
                    <a:lumMod val="40000"/>
                    <a:lumOff val="60000"/>
                  </a:schemeClr>
                </a:solidFill>
              </a:rPr>
              <a:t> on brisait les crânes. Aujourd’hui des moyens plus doux sont employés. A cette époque, il n’était pas encore sûr que l’intelligence s’y trouve.</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6" name="Rectangle 5"/>
          <p:cNvSpPr>
            <a:spLocks noChangeArrowheads="1"/>
          </p:cNvSpPr>
          <p:nvPr/>
        </p:nvSpPr>
        <p:spPr bwMode="auto">
          <a:xfrm>
            <a:off x="0" y="3501008"/>
            <a:ext cx="9144000" cy="2831544"/>
          </a:xfrm>
          <a:prstGeom prst="rect">
            <a:avLst/>
          </a:prstGeom>
          <a:noFill/>
          <a:ln w="9525">
            <a:noFill/>
            <a:miter lim="800000"/>
            <a:headEnd/>
            <a:tailEnd/>
          </a:ln>
        </p:spPr>
        <p:txBody>
          <a:bodyPr>
            <a:spAutoFit/>
          </a:bodyPr>
          <a:lstStyle/>
          <a:p>
            <a:pPr algn="ctr"/>
            <a:r>
              <a:rPr lang="fr-FR" sz="3200" dirty="0">
                <a:solidFill>
                  <a:srgbClr val="FF0000"/>
                </a:solidFill>
              </a:rPr>
              <a:t>brisait:</a:t>
            </a:r>
            <a:r>
              <a:rPr lang="fr-FR" sz="3200" dirty="0"/>
              <a:t> </a:t>
            </a:r>
            <a:r>
              <a:rPr lang="fr-FR" sz="3200" i="1" dirty="0"/>
              <a:t>verbe briser, s’accorde avec on.</a:t>
            </a:r>
          </a:p>
          <a:p>
            <a:pPr algn="ctr"/>
            <a:r>
              <a:rPr lang="fr-FR" sz="3200" i="1" dirty="0"/>
              <a:t>Briser doit se comprendre comme ouvrir, même si les luttes ou usages voulaient que dans certaines circonstances on se libère d’une personne en lui brisant le crâne. </a:t>
            </a:r>
            <a:br>
              <a:rPr lang="fr-FR" sz="3200" dirty="0"/>
            </a:br>
            <a:endParaRPr lang="fr-FR" dirty="0">
              <a:latin typeface="Calibri" pitchFamily="34" charset="0"/>
            </a:endParaRPr>
          </a:p>
        </p:txBody>
      </p:sp>
      <p:sp>
        <p:nvSpPr>
          <p:cNvPr id="15361" name="Rectangle 1"/>
          <p:cNvSpPr>
            <a:spLocks noChangeArrowheads="1"/>
          </p:cNvSpPr>
          <p:nvPr/>
        </p:nvSpPr>
        <p:spPr bwMode="auto">
          <a:xfrm>
            <a:off x="0" y="690791"/>
            <a:ext cx="9144000" cy="2677656"/>
          </a:xfrm>
          <a:prstGeom prst="rect">
            <a:avLst/>
          </a:prstGeom>
          <a:noFill/>
          <a:ln w="9525">
            <a:noFill/>
            <a:miter lim="800000"/>
            <a:headEnd/>
            <a:tailEnd/>
          </a:ln>
          <a:effectLst/>
        </p:spPr>
        <p:txBody>
          <a:bodyPr anchor="ctr">
            <a:spAutoFit/>
          </a:bodyPr>
          <a:lstStyle/>
          <a:p>
            <a:r>
              <a:rPr lang="fr-FR" sz="2800" dirty="0"/>
              <a:t>L'heure est grave.</a:t>
            </a:r>
          </a:p>
          <a:p>
            <a:r>
              <a:rPr lang="fr-FR" sz="2800" dirty="0">
                <a:solidFill>
                  <a:schemeClr val="tx2"/>
                </a:solidFill>
              </a:rPr>
              <a:t>Dans l’Antiquité, pour comprendre pourquoi certains </a:t>
            </a:r>
            <a:r>
              <a:rPr lang="fr-FR" sz="2800" dirty="0"/>
              <a:t>riaient et d’autres pleuraient, on </a:t>
            </a:r>
            <a:r>
              <a:rPr lang="fr-FR" sz="2800" dirty="0">
                <a:solidFill>
                  <a:srgbClr val="FF0000"/>
                </a:solidFill>
              </a:rPr>
              <a:t>brisait</a:t>
            </a:r>
            <a:r>
              <a:rPr lang="fr-FR" sz="2800" dirty="0"/>
              <a:t> </a:t>
            </a:r>
            <a:r>
              <a:rPr lang="fr-FR" sz="2800" dirty="0">
                <a:solidFill>
                  <a:schemeClr val="accent1">
                    <a:lumMod val="40000"/>
                    <a:lumOff val="60000"/>
                  </a:schemeClr>
                </a:solidFill>
              </a:rPr>
              <a:t>les crânes. Aujourd’hui des moyens plus doux sont employés. A cette époque, il n’était pas encore sûr que l’intelligence s’y trouve.</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6" name="Rectangle 5"/>
          <p:cNvSpPr>
            <a:spLocks noChangeArrowheads="1"/>
          </p:cNvSpPr>
          <p:nvPr/>
        </p:nvSpPr>
        <p:spPr bwMode="auto">
          <a:xfrm>
            <a:off x="251520" y="2996952"/>
            <a:ext cx="8892480" cy="3170099"/>
          </a:xfrm>
          <a:prstGeom prst="rect">
            <a:avLst/>
          </a:prstGeom>
          <a:noFill/>
          <a:ln w="9525">
            <a:noFill/>
            <a:miter lim="800000"/>
            <a:headEnd/>
            <a:tailEnd/>
          </a:ln>
        </p:spPr>
        <p:txBody>
          <a:bodyPr wrap="square">
            <a:spAutoFit/>
          </a:bodyPr>
          <a:lstStyle/>
          <a:p>
            <a:pPr algn="ctr"/>
            <a:r>
              <a:rPr lang="fr-FR" sz="3200" dirty="0">
                <a:solidFill>
                  <a:srgbClr val="FF0000"/>
                </a:solidFill>
              </a:rPr>
              <a:t>Crâne : avec un accent circonflexe</a:t>
            </a:r>
          </a:p>
          <a:p>
            <a:r>
              <a:rPr lang="fr-FR" sz="2400" dirty="0"/>
              <a:t>Le </a:t>
            </a:r>
            <a:r>
              <a:rPr lang="fr-FR" sz="2400" b="1" dirty="0"/>
              <a:t>crâne</a:t>
            </a:r>
            <a:r>
              <a:rPr lang="fr-FR" sz="2400" dirty="0"/>
              <a:t> </a:t>
            </a:r>
            <a:r>
              <a:rPr lang="fr-FR" sz="2400" i="1" dirty="0"/>
              <a:t>est l'os de la tête, dont la fonction principale est de protéger le cerveau</a:t>
            </a:r>
            <a:r>
              <a:rPr lang="fr-FR" sz="2400" dirty="0"/>
              <a:t>.</a:t>
            </a:r>
          </a:p>
          <a:p>
            <a:r>
              <a:rPr lang="fr-FR" sz="2400" dirty="0">
                <a:solidFill>
                  <a:srgbClr val="FF0000"/>
                </a:solidFill>
              </a:rPr>
              <a:t> </a:t>
            </a:r>
            <a:r>
              <a:rPr lang="fr-FR" sz="2400" b="1" dirty="0"/>
              <a:t>L'accent circonflexe </a:t>
            </a:r>
            <a:r>
              <a:rPr lang="fr-FR" sz="2400" i="1" dirty="0"/>
              <a:t>peut se placer sur toutes les voyelles (à l'exception de y) . </a:t>
            </a:r>
          </a:p>
          <a:p>
            <a:r>
              <a:rPr lang="fr-FR" sz="2400" i="1" dirty="0"/>
              <a:t>Il peut indiquer la disparition d'une lettre, en général 's‘.</a:t>
            </a:r>
          </a:p>
          <a:p>
            <a:r>
              <a:rPr lang="fr-FR" sz="2400" i="1" dirty="0"/>
              <a:t>Il sert à différencier des mots qui sans lui auraient la même graphie ( par ex: tâche (travail) et tache (marque salissante))</a:t>
            </a:r>
            <a:endParaRPr lang="fr-FR" i="1" dirty="0">
              <a:latin typeface="Calibri" pitchFamily="34" charset="0"/>
            </a:endParaRPr>
          </a:p>
        </p:txBody>
      </p:sp>
      <p:sp>
        <p:nvSpPr>
          <p:cNvPr id="15361" name="Rectangle 1"/>
          <p:cNvSpPr>
            <a:spLocks noChangeArrowheads="1"/>
          </p:cNvSpPr>
          <p:nvPr/>
        </p:nvSpPr>
        <p:spPr bwMode="auto">
          <a:xfrm>
            <a:off x="0" y="690791"/>
            <a:ext cx="9144000" cy="2677656"/>
          </a:xfrm>
          <a:prstGeom prst="rect">
            <a:avLst/>
          </a:prstGeom>
          <a:noFill/>
          <a:ln w="9525">
            <a:noFill/>
            <a:miter lim="800000"/>
            <a:headEnd/>
            <a:tailEnd/>
          </a:ln>
          <a:effectLst/>
        </p:spPr>
        <p:txBody>
          <a:bodyPr anchor="ctr">
            <a:spAutoFit/>
          </a:bodyPr>
          <a:lstStyle/>
          <a:p>
            <a:r>
              <a:rPr lang="fr-FR" sz="2800" dirty="0"/>
              <a:t>L'heure est grave.</a:t>
            </a:r>
          </a:p>
          <a:p>
            <a:r>
              <a:rPr lang="fr-FR" sz="2800" dirty="0">
                <a:solidFill>
                  <a:schemeClr val="tx2"/>
                </a:solidFill>
              </a:rPr>
              <a:t>Dans l’Antiquité, pour comprendre pourquoi certains </a:t>
            </a:r>
            <a:r>
              <a:rPr lang="fr-FR" sz="2800" dirty="0"/>
              <a:t>riaient et d’autres pleuraient, on brisait les </a:t>
            </a:r>
            <a:r>
              <a:rPr lang="fr-FR" sz="2800" dirty="0">
                <a:solidFill>
                  <a:srgbClr val="FF0000"/>
                </a:solidFill>
              </a:rPr>
              <a:t>crânes</a:t>
            </a:r>
            <a:r>
              <a:rPr lang="fr-FR" sz="2800" dirty="0"/>
              <a:t>. </a:t>
            </a:r>
            <a:r>
              <a:rPr lang="fr-FR" sz="2800" dirty="0">
                <a:solidFill>
                  <a:schemeClr val="accent1">
                    <a:lumMod val="40000"/>
                    <a:lumOff val="60000"/>
                  </a:schemeClr>
                </a:solidFill>
              </a:rPr>
              <a:t>Aujourd’hui des moyens plus doux sont employés. A cette époque, il n’était pas encore sûr que l’intelligence s’y trouve.</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6" name="Rectangle 5"/>
          <p:cNvSpPr>
            <a:spLocks noChangeArrowheads="1"/>
          </p:cNvSpPr>
          <p:nvPr/>
        </p:nvSpPr>
        <p:spPr bwMode="auto">
          <a:xfrm>
            <a:off x="0" y="2923197"/>
            <a:ext cx="8892480" cy="3170099"/>
          </a:xfrm>
          <a:prstGeom prst="rect">
            <a:avLst/>
          </a:prstGeom>
          <a:noFill/>
          <a:ln w="9525">
            <a:noFill/>
            <a:miter lim="800000"/>
            <a:headEnd/>
            <a:tailEnd/>
          </a:ln>
        </p:spPr>
        <p:txBody>
          <a:bodyPr wrap="square">
            <a:spAutoFit/>
          </a:bodyPr>
          <a:lstStyle/>
          <a:p>
            <a:pPr algn="ctr"/>
            <a:r>
              <a:rPr lang="fr-FR" sz="3200" dirty="0">
                <a:solidFill>
                  <a:srgbClr val="FF0000"/>
                </a:solidFill>
              </a:rPr>
              <a:t>doux: adjectif invariable (avec un x)</a:t>
            </a:r>
            <a:endParaRPr lang="fr-FR" b="1" dirty="0"/>
          </a:p>
          <a:p>
            <a:pPr algn="ctr"/>
            <a:r>
              <a:rPr lang="fr-FR" dirty="0"/>
              <a:t> </a:t>
            </a:r>
            <a:r>
              <a:rPr lang="fr-FR" sz="2800" i="1" dirty="0"/>
              <a:t>le X est la vingt-quatrième lettre de l'alphabet, avec une double origine. </a:t>
            </a:r>
          </a:p>
          <a:p>
            <a:pPr algn="ctr"/>
            <a:r>
              <a:rPr lang="fr-FR" sz="2800" i="1" dirty="0"/>
              <a:t>D'une part, le X (ixe) vient du hiéroglyphe égyptien , représentant une colonne. L'on a d'autre part affaire au khi grec ( Χ χ ), qui a donné le groupe </a:t>
            </a:r>
            <a:r>
              <a:rPr lang="fr-FR" sz="2800" i="1" dirty="0" err="1"/>
              <a:t>ch</a:t>
            </a:r>
            <a:r>
              <a:rPr lang="fr-FR" sz="2800" i="1" dirty="0"/>
              <a:t> en latin et en français.</a:t>
            </a:r>
            <a:endParaRPr lang="fr-FR" i="1" dirty="0">
              <a:latin typeface="Calibri" pitchFamily="34" charset="0"/>
            </a:endParaRPr>
          </a:p>
        </p:txBody>
      </p:sp>
      <p:sp>
        <p:nvSpPr>
          <p:cNvPr id="15361" name="Rectangle 1"/>
          <p:cNvSpPr>
            <a:spLocks noChangeArrowheads="1"/>
          </p:cNvSpPr>
          <p:nvPr/>
        </p:nvSpPr>
        <p:spPr bwMode="auto">
          <a:xfrm>
            <a:off x="179512" y="322160"/>
            <a:ext cx="8964488" cy="2677656"/>
          </a:xfrm>
          <a:prstGeom prst="rect">
            <a:avLst/>
          </a:prstGeom>
          <a:noFill/>
          <a:ln w="9525">
            <a:noFill/>
            <a:miter lim="800000"/>
            <a:headEnd/>
            <a:tailEnd/>
          </a:ln>
          <a:effectLst/>
        </p:spPr>
        <p:txBody>
          <a:bodyPr wrap="square" anchor="ctr">
            <a:spAutoFit/>
          </a:bodyPr>
          <a:lstStyle/>
          <a:p>
            <a:r>
              <a:rPr lang="fr-FR" sz="2800" dirty="0"/>
              <a:t>L'heure est grave.</a:t>
            </a:r>
          </a:p>
          <a:p>
            <a:r>
              <a:rPr lang="fr-FR" sz="2800" dirty="0">
                <a:solidFill>
                  <a:schemeClr val="tx2"/>
                </a:solidFill>
              </a:rPr>
              <a:t>Dans l’Antiquité, pour comprendre pourquoi certains </a:t>
            </a:r>
            <a:r>
              <a:rPr lang="fr-FR" sz="2800" dirty="0"/>
              <a:t>riaient et d’autres pleuraient, on brisait les crânes. Aujourd’hui des moyens plus </a:t>
            </a:r>
            <a:r>
              <a:rPr lang="fr-FR" sz="2800" dirty="0">
                <a:solidFill>
                  <a:srgbClr val="FF0000"/>
                </a:solidFill>
              </a:rPr>
              <a:t>doux</a:t>
            </a:r>
            <a:r>
              <a:rPr lang="fr-FR" sz="2800" dirty="0"/>
              <a:t> sont employés. </a:t>
            </a:r>
            <a:r>
              <a:rPr lang="fr-FR" sz="2800" dirty="0">
                <a:solidFill>
                  <a:schemeClr val="accent1">
                    <a:lumMod val="40000"/>
                    <a:lumOff val="60000"/>
                  </a:schemeClr>
                </a:solidFill>
              </a:rPr>
              <a:t>A cette époque, il n’était pas encore sûr que l’intelligence s’y trouve.</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Thème Office">
  <a:themeElements>
    <a:clrScheme name="Technique">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1535</TotalTime>
  <Words>2329</Words>
  <Application>Microsoft Office PowerPoint</Application>
  <PresentationFormat>Affichage à l'écran (4:3)</PresentationFormat>
  <Paragraphs>148</Paragraphs>
  <Slides>28</Slides>
  <Notes>1</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28</vt:i4>
      </vt:variant>
    </vt:vector>
  </HeadingPairs>
  <TitlesOfParts>
    <vt:vector size="31" baseType="lpstr">
      <vt:lpstr>Arial</vt:lpstr>
      <vt:lpstr>Calibri</vt:lpstr>
      <vt:lpstr>Thème Office</vt:lpstr>
      <vt:lpstr>Présentation PowerPoint</vt:lpstr>
      <vt:lpstr>Correction de la dictée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Guy Millant</dc:creator>
  <cp:lastModifiedBy>Alain</cp:lastModifiedBy>
  <cp:revision>192</cp:revision>
  <dcterms:created xsi:type="dcterms:W3CDTF">2015-02-09T14:53:01Z</dcterms:created>
  <dcterms:modified xsi:type="dcterms:W3CDTF">2024-08-22T17:07:28Z</dcterms:modified>
</cp:coreProperties>
</file>